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43AB7-AC6F-461C-8F7E-36713E7D5448}" type="doc">
      <dgm:prSet loTypeId="urn:microsoft.com/office/officeart/2005/8/layout/pyramid1" loCatId="pyramid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9C3F2465-D989-4526-9725-008CF8358FA8}">
      <dgm:prSet phldrT="[Text]" custT="1"/>
      <dgm:spPr/>
      <dgm:t>
        <a:bodyPr/>
        <a:lstStyle/>
        <a:p>
          <a:pPr algn="ctr"/>
          <a:r>
            <a:rPr lang="en-GB" sz="1050" b="1" dirty="0" smtClean="0">
              <a:latin typeface="Calibri" panose="020F0502020204030204" pitchFamily="34" charset="0"/>
              <a:cs typeface="Calibri" panose="020F0502020204030204" pitchFamily="34" charset="0"/>
            </a:rPr>
            <a:t>Knight/Dame: </a:t>
          </a:r>
          <a:r>
            <a:rPr lang="en-GB" sz="1050" dirty="0" smtClean="0">
              <a:latin typeface="Calibri" panose="020F0502020204030204" pitchFamily="34" charset="0"/>
              <a:cs typeface="Calibri" panose="020F0502020204030204" pitchFamily="34" charset="0"/>
            </a:rPr>
            <a:t>Made a big contribution, usually at national and international level, over a long period of time.  </a:t>
          </a:r>
          <a:endParaRPr lang="en-GB" sz="105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923D065-24A8-41F5-8281-1B5134164E9C}" type="parTrans" cxnId="{4F210CB2-28C2-4A1A-9682-BA49C7D1E2C6}">
      <dgm:prSet/>
      <dgm:spPr/>
      <dgm:t>
        <a:bodyPr/>
        <a:lstStyle/>
        <a:p>
          <a:endParaRPr lang="en-GB"/>
        </a:p>
      </dgm:t>
    </dgm:pt>
    <dgm:pt modelId="{7913C572-F85F-4A55-94C6-EFB00C0DED1A}" type="sibTrans" cxnId="{4F210CB2-28C2-4A1A-9682-BA49C7D1E2C6}">
      <dgm:prSet/>
      <dgm:spPr/>
      <dgm:t>
        <a:bodyPr/>
        <a:lstStyle/>
        <a:p>
          <a:endParaRPr lang="en-GB"/>
        </a:p>
      </dgm:t>
    </dgm:pt>
    <dgm:pt modelId="{CC9ABDF4-E28A-40F9-AF85-DC6A4FDD6A80}">
      <dgm:prSet phldrT="[Text]" custT="1"/>
      <dgm:spPr/>
      <dgm:t>
        <a:bodyPr/>
        <a:lstStyle/>
        <a:p>
          <a:r>
            <a:rPr lang="en-GB" sz="1050" b="1" dirty="0" smtClean="0">
              <a:latin typeface="Calibri" panose="020F0502020204030204" pitchFamily="34" charset="0"/>
              <a:cs typeface="Calibri" panose="020F0502020204030204" pitchFamily="34" charset="0"/>
            </a:rPr>
            <a:t>Commander of the Order of the British Empire (CBE): </a:t>
          </a:r>
          <a:r>
            <a:rPr lang="en-GB" sz="1050" dirty="0" smtClean="0">
              <a:latin typeface="Calibri" panose="020F0502020204030204" pitchFamily="34" charset="0"/>
              <a:cs typeface="Calibri" panose="020F0502020204030204" pitchFamily="34" charset="0"/>
            </a:rPr>
            <a:t>Prominent role at national level, leading role at regional level, or distinguished, innovative contribution.  </a:t>
          </a:r>
          <a:endParaRPr lang="en-GB" sz="105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C8C9A37-AE18-4FF4-8A81-37A5A4C7A37A}" type="parTrans" cxnId="{395AE1CC-4070-433F-B039-B9A8912C7791}">
      <dgm:prSet/>
      <dgm:spPr/>
      <dgm:t>
        <a:bodyPr/>
        <a:lstStyle/>
        <a:p>
          <a:endParaRPr lang="en-GB"/>
        </a:p>
      </dgm:t>
    </dgm:pt>
    <dgm:pt modelId="{779A2EAA-651F-481A-82C5-4743EF87DA92}" type="sibTrans" cxnId="{395AE1CC-4070-433F-B039-B9A8912C7791}">
      <dgm:prSet/>
      <dgm:spPr/>
      <dgm:t>
        <a:bodyPr/>
        <a:lstStyle/>
        <a:p>
          <a:endParaRPr lang="en-GB"/>
        </a:p>
      </dgm:t>
    </dgm:pt>
    <dgm:pt modelId="{44B300C1-A573-4E34-BEDD-679C3C783664}">
      <dgm:prSet phldrT="[Text]" custT="1"/>
      <dgm:spPr/>
      <dgm:t>
        <a:bodyPr/>
        <a:lstStyle/>
        <a:p>
          <a:r>
            <a:rPr lang="en-GB" sz="1050" b="1" dirty="0" smtClean="0">
              <a:latin typeface="Calibri" panose="020F0502020204030204" pitchFamily="34" charset="0"/>
              <a:cs typeface="Calibri" panose="020F0502020204030204" pitchFamily="34" charset="0"/>
            </a:rPr>
            <a:t>Officer of the Order of the British Empire (OBE): </a:t>
          </a:r>
          <a:r>
            <a:rPr lang="en-GB" sz="1050" dirty="0" smtClean="0">
              <a:latin typeface="Calibri" panose="020F0502020204030204" pitchFamily="34" charset="0"/>
              <a:cs typeface="Calibri" panose="020F0502020204030204" pitchFamily="34" charset="0"/>
            </a:rPr>
            <a:t>Major regional role in any activity, which has been recognised nationally.  </a:t>
          </a:r>
          <a:endParaRPr lang="en-GB" sz="105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D1971A1-724F-45BC-A2DC-FD8D0ADBFE3E}" type="parTrans" cxnId="{8E105B77-DD13-4F79-8966-15DC30721087}">
      <dgm:prSet/>
      <dgm:spPr/>
      <dgm:t>
        <a:bodyPr/>
        <a:lstStyle/>
        <a:p>
          <a:endParaRPr lang="en-GB"/>
        </a:p>
      </dgm:t>
    </dgm:pt>
    <dgm:pt modelId="{93173DF2-4215-48E2-91EE-443A0D82685B}" type="sibTrans" cxnId="{8E105B77-DD13-4F79-8966-15DC30721087}">
      <dgm:prSet/>
      <dgm:spPr/>
      <dgm:t>
        <a:bodyPr/>
        <a:lstStyle/>
        <a:p>
          <a:endParaRPr lang="en-GB"/>
        </a:p>
      </dgm:t>
    </dgm:pt>
    <dgm:pt modelId="{E6676350-F0FA-40DC-842C-3477636AD69C}">
      <dgm:prSet phldrT="[Text]" custT="1"/>
      <dgm:spPr/>
      <dgm:t>
        <a:bodyPr/>
        <a:lstStyle/>
        <a:p>
          <a:r>
            <a:rPr lang="en-GB" sz="1050" b="1" dirty="0" smtClean="0">
              <a:latin typeface="Calibri" panose="020F0502020204030204" pitchFamily="34" charset="0"/>
              <a:cs typeface="Calibri" panose="020F0502020204030204" pitchFamily="34" charset="0"/>
            </a:rPr>
            <a:t>Member of the Order of the British Empire (MBE): </a:t>
          </a:r>
          <a:r>
            <a:rPr lang="en-GB" sz="1050" dirty="0" smtClean="0">
              <a:latin typeface="Calibri" panose="020F0502020204030204" pitchFamily="34" charset="0"/>
              <a:cs typeface="Calibri" panose="020F0502020204030204" pitchFamily="34" charset="0"/>
            </a:rPr>
            <a:t>Significant local achievement or outstanding services to the community.  Also, for being a good role model for a local ‘hands-on’ service.  </a:t>
          </a:r>
          <a:endParaRPr lang="en-GB" sz="105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16C949-7532-4095-B7B7-6F9C7BC11411}" type="parTrans" cxnId="{BAC3BA0C-E4A2-420D-8357-C4C3BD837791}">
      <dgm:prSet/>
      <dgm:spPr/>
      <dgm:t>
        <a:bodyPr/>
        <a:lstStyle/>
        <a:p>
          <a:endParaRPr lang="en-GB"/>
        </a:p>
      </dgm:t>
    </dgm:pt>
    <dgm:pt modelId="{81A3E83E-2749-4A6C-84B1-ED5E51DEA9D7}" type="sibTrans" cxnId="{BAC3BA0C-E4A2-420D-8357-C4C3BD837791}">
      <dgm:prSet/>
      <dgm:spPr/>
      <dgm:t>
        <a:bodyPr/>
        <a:lstStyle/>
        <a:p>
          <a:endParaRPr lang="en-GB"/>
        </a:p>
      </dgm:t>
    </dgm:pt>
    <dgm:pt modelId="{96762616-7369-488B-BA06-9979E317BEFB}">
      <dgm:prSet phldrT="[Text]" custT="1"/>
      <dgm:spPr/>
      <dgm:t>
        <a:bodyPr/>
        <a:lstStyle/>
        <a:p>
          <a:r>
            <a:rPr lang="en-GB" sz="1050" b="1" dirty="0" smtClean="0">
              <a:latin typeface="Calibri" panose="020F0502020204030204" pitchFamily="34" charset="0"/>
              <a:cs typeface="Calibri" panose="020F0502020204030204" pitchFamily="34" charset="0"/>
            </a:rPr>
            <a:t>British Empire Medal (BEM): </a:t>
          </a:r>
          <a:r>
            <a:rPr lang="en-GB" sz="1050" dirty="0" smtClean="0">
              <a:latin typeface="Calibri" panose="020F0502020204030204" pitchFamily="34" charset="0"/>
              <a:cs typeface="Calibri" panose="020F0502020204030204" pitchFamily="34" charset="0"/>
            </a:rPr>
            <a:t>Sustained, local contribution or innovative, high-impact work of a relatively short duration, say 3-4 years.  </a:t>
          </a:r>
          <a:endParaRPr lang="en-GB" sz="105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EC7E3DC-8435-421E-B883-327281B48B2D}" type="parTrans" cxnId="{A78A0C61-F3F1-4071-9AEE-6F4F00535272}">
      <dgm:prSet/>
      <dgm:spPr/>
      <dgm:t>
        <a:bodyPr/>
        <a:lstStyle/>
        <a:p>
          <a:endParaRPr lang="en-GB"/>
        </a:p>
      </dgm:t>
    </dgm:pt>
    <dgm:pt modelId="{EEC5281A-5FEA-4CC0-AF96-583DEC7478F1}" type="sibTrans" cxnId="{A78A0C61-F3F1-4071-9AEE-6F4F00535272}">
      <dgm:prSet/>
      <dgm:spPr/>
      <dgm:t>
        <a:bodyPr/>
        <a:lstStyle/>
        <a:p>
          <a:endParaRPr lang="en-GB"/>
        </a:p>
      </dgm:t>
    </dgm:pt>
    <dgm:pt modelId="{224E398A-986C-4408-9BEB-0E2C7B3D7C19}" type="pres">
      <dgm:prSet presAssocID="{81D43AB7-AC6F-461C-8F7E-36713E7D54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787C1FB-D0DD-40A9-B27F-9858035AC768}" type="pres">
      <dgm:prSet presAssocID="{9C3F2465-D989-4526-9725-008CF8358FA8}" presName="Name8" presStyleCnt="0"/>
      <dgm:spPr/>
      <dgm:t>
        <a:bodyPr/>
        <a:lstStyle/>
        <a:p>
          <a:endParaRPr lang="en-GB"/>
        </a:p>
      </dgm:t>
    </dgm:pt>
    <dgm:pt modelId="{455EBAEE-2388-4922-8149-B63572BE2A8A}" type="pres">
      <dgm:prSet presAssocID="{9C3F2465-D989-4526-9725-008CF8358FA8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7B0730-6760-444D-B6A4-34C1DF160FAC}" type="pres">
      <dgm:prSet presAssocID="{9C3F2465-D989-4526-9725-008CF8358F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20D05E-4298-4368-855E-5AC6C5718258}" type="pres">
      <dgm:prSet presAssocID="{CC9ABDF4-E28A-40F9-AF85-DC6A4FDD6A80}" presName="Name8" presStyleCnt="0"/>
      <dgm:spPr/>
      <dgm:t>
        <a:bodyPr/>
        <a:lstStyle/>
        <a:p>
          <a:endParaRPr lang="en-GB"/>
        </a:p>
      </dgm:t>
    </dgm:pt>
    <dgm:pt modelId="{BA38FDFC-40BB-4F5D-BC10-7782AFA73F38}" type="pres">
      <dgm:prSet presAssocID="{CC9ABDF4-E28A-40F9-AF85-DC6A4FDD6A8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EE10BC-E388-4088-806C-44C544BD83E1}" type="pres">
      <dgm:prSet presAssocID="{CC9ABDF4-E28A-40F9-AF85-DC6A4FDD6A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B12FBB-C7DA-409B-9802-89FD962FBB66}" type="pres">
      <dgm:prSet presAssocID="{44B300C1-A573-4E34-BEDD-679C3C783664}" presName="Name8" presStyleCnt="0"/>
      <dgm:spPr/>
      <dgm:t>
        <a:bodyPr/>
        <a:lstStyle/>
        <a:p>
          <a:endParaRPr lang="en-GB"/>
        </a:p>
      </dgm:t>
    </dgm:pt>
    <dgm:pt modelId="{9208D955-027A-4848-BCFF-1EE9D6196248}" type="pres">
      <dgm:prSet presAssocID="{44B300C1-A573-4E34-BEDD-679C3C783664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392D18-AA98-44EB-8A50-A60C33B38196}" type="pres">
      <dgm:prSet presAssocID="{44B300C1-A573-4E34-BEDD-679C3C7836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82AEB8-2579-45A4-867C-A03CFEF6CD6C}" type="pres">
      <dgm:prSet presAssocID="{E6676350-F0FA-40DC-842C-3477636AD69C}" presName="Name8" presStyleCnt="0"/>
      <dgm:spPr/>
      <dgm:t>
        <a:bodyPr/>
        <a:lstStyle/>
        <a:p>
          <a:endParaRPr lang="en-GB"/>
        </a:p>
      </dgm:t>
    </dgm:pt>
    <dgm:pt modelId="{046706C2-4307-49C5-9EB6-AE815993F031}" type="pres">
      <dgm:prSet presAssocID="{E6676350-F0FA-40DC-842C-3477636AD69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03B9C3-4A55-419E-AA2D-7ACED32992BD}" type="pres">
      <dgm:prSet presAssocID="{E6676350-F0FA-40DC-842C-3477636AD6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B519BE-E0E4-4B3E-9722-A8A0558EDB29}" type="pres">
      <dgm:prSet presAssocID="{96762616-7369-488B-BA06-9979E317BEFB}" presName="Name8" presStyleCnt="0"/>
      <dgm:spPr/>
      <dgm:t>
        <a:bodyPr/>
        <a:lstStyle/>
        <a:p>
          <a:endParaRPr lang="en-GB"/>
        </a:p>
      </dgm:t>
    </dgm:pt>
    <dgm:pt modelId="{B2B89A61-153C-43E6-8351-492D1A6A6294}" type="pres">
      <dgm:prSet presAssocID="{96762616-7369-488B-BA06-9979E317BEFB}" presName="level" presStyleLbl="node1" presStyleIdx="4" presStyleCnt="5" custLinFactNeighborY="185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070AB3-D83E-4603-839C-2DC52624647A}" type="pres">
      <dgm:prSet presAssocID="{96762616-7369-488B-BA06-9979E317BE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5AE1CC-4070-433F-B039-B9A8912C7791}" srcId="{81D43AB7-AC6F-461C-8F7E-36713E7D5448}" destId="{CC9ABDF4-E28A-40F9-AF85-DC6A4FDD6A80}" srcOrd="1" destOrd="0" parTransId="{4C8C9A37-AE18-4FF4-8A81-37A5A4C7A37A}" sibTransId="{779A2EAA-651F-481A-82C5-4743EF87DA92}"/>
    <dgm:cxn modelId="{BAC3BA0C-E4A2-420D-8357-C4C3BD837791}" srcId="{81D43AB7-AC6F-461C-8F7E-36713E7D5448}" destId="{E6676350-F0FA-40DC-842C-3477636AD69C}" srcOrd="3" destOrd="0" parTransId="{0C16C949-7532-4095-B7B7-6F9C7BC11411}" sibTransId="{81A3E83E-2749-4A6C-84B1-ED5E51DEA9D7}"/>
    <dgm:cxn modelId="{0591C903-F18F-4590-8C05-BDAC900B4FBC}" type="presOf" srcId="{44B300C1-A573-4E34-BEDD-679C3C783664}" destId="{9208D955-027A-4848-BCFF-1EE9D6196248}" srcOrd="0" destOrd="0" presId="urn:microsoft.com/office/officeart/2005/8/layout/pyramid1"/>
    <dgm:cxn modelId="{24822217-AA27-40D1-A1CD-260DDCFC2FD9}" type="presOf" srcId="{96762616-7369-488B-BA06-9979E317BEFB}" destId="{97070AB3-D83E-4603-839C-2DC52624647A}" srcOrd="1" destOrd="0" presId="urn:microsoft.com/office/officeart/2005/8/layout/pyramid1"/>
    <dgm:cxn modelId="{FAA9FFAD-6F80-444E-B278-7C7681E0CE4A}" type="presOf" srcId="{81D43AB7-AC6F-461C-8F7E-36713E7D5448}" destId="{224E398A-986C-4408-9BEB-0E2C7B3D7C19}" srcOrd="0" destOrd="0" presId="urn:microsoft.com/office/officeart/2005/8/layout/pyramid1"/>
    <dgm:cxn modelId="{E71ACE97-5370-4BD6-8AED-D68CCDFD5713}" type="presOf" srcId="{CC9ABDF4-E28A-40F9-AF85-DC6A4FDD6A80}" destId="{BA38FDFC-40BB-4F5D-BC10-7782AFA73F38}" srcOrd="0" destOrd="0" presId="urn:microsoft.com/office/officeart/2005/8/layout/pyramid1"/>
    <dgm:cxn modelId="{4468D4B8-D5A2-47D1-A508-2CC11EBD93BC}" type="presOf" srcId="{44B300C1-A573-4E34-BEDD-679C3C783664}" destId="{E0392D18-AA98-44EB-8A50-A60C33B38196}" srcOrd="1" destOrd="0" presId="urn:microsoft.com/office/officeart/2005/8/layout/pyramid1"/>
    <dgm:cxn modelId="{A78A0C61-F3F1-4071-9AEE-6F4F00535272}" srcId="{81D43AB7-AC6F-461C-8F7E-36713E7D5448}" destId="{96762616-7369-488B-BA06-9979E317BEFB}" srcOrd="4" destOrd="0" parTransId="{4EC7E3DC-8435-421E-B883-327281B48B2D}" sibTransId="{EEC5281A-5FEA-4CC0-AF96-583DEC7478F1}"/>
    <dgm:cxn modelId="{8C21B580-1DE1-4917-92E6-FFB94E0D14B9}" type="presOf" srcId="{E6676350-F0FA-40DC-842C-3477636AD69C}" destId="{4503B9C3-4A55-419E-AA2D-7ACED32992BD}" srcOrd="1" destOrd="0" presId="urn:microsoft.com/office/officeart/2005/8/layout/pyramid1"/>
    <dgm:cxn modelId="{8E105B77-DD13-4F79-8966-15DC30721087}" srcId="{81D43AB7-AC6F-461C-8F7E-36713E7D5448}" destId="{44B300C1-A573-4E34-BEDD-679C3C783664}" srcOrd="2" destOrd="0" parTransId="{8D1971A1-724F-45BC-A2DC-FD8D0ADBFE3E}" sibTransId="{93173DF2-4215-48E2-91EE-443A0D82685B}"/>
    <dgm:cxn modelId="{0D679E24-CB5E-4C45-BFA4-E0DC35A65E6F}" type="presOf" srcId="{CC9ABDF4-E28A-40F9-AF85-DC6A4FDD6A80}" destId="{F2EE10BC-E388-4088-806C-44C544BD83E1}" srcOrd="1" destOrd="0" presId="urn:microsoft.com/office/officeart/2005/8/layout/pyramid1"/>
    <dgm:cxn modelId="{D91E2DE6-3047-4F18-A9A1-E8BF89A0A001}" type="presOf" srcId="{9C3F2465-D989-4526-9725-008CF8358FA8}" destId="{455EBAEE-2388-4922-8149-B63572BE2A8A}" srcOrd="0" destOrd="0" presId="urn:microsoft.com/office/officeart/2005/8/layout/pyramid1"/>
    <dgm:cxn modelId="{1D029C8A-7D85-4D80-A5AA-443869C178EE}" type="presOf" srcId="{E6676350-F0FA-40DC-842C-3477636AD69C}" destId="{046706C2-4307-49C5-9EB6-AE815993F031}" srcOrd="0" destOrd="0" presId="urn:microsoft.com/office/officeart/2005/8/layout/pyramid1"/>
    <dgm:cxn modelId="{C375A57C-AA40-4D03-A688-D2401AF1AEBE}" type="presOf" srcId="{9C3F2465-D989-4526-9725-008CF8358FA8}" destId="{AE7B0730-6760-444D-B6A4-34C1DF160FAC}" srcOrd="1" destOrd="0" presId="urn:microsoft.com/office/officeart/2005/8/layout/pyramid1"/>
    <dgm:cxn modelId="{4F210CB2-28C2-4A1A-9682-BA49C7D1E2C6}" srcId="{81D43AB7-AC6F-461C-8F7E-36713E7D5448}" destId="{9C3F2465-D989-4526-9725-008CF8358FA8}" srcOrd="0" destOrd="0" parTransId="{8923D065-24A8-41F5-8281-1B5134164E9C}" sibTransId="{7913C572-F85F-4A55-94C6-EFB00C0DED1A}"/>
    <dgm:cxn modelId="{903B8798-26E8-49FA-A3E9-980EE8253F8E}" type="presOf" srcId="{96762616-7369-488B-BA06-9979E317BEFB}" destId="{B2B89A61-153C-43E6-8351-492D1A6A6294}" srcOrd="0" destOrd="0" presId="urn:microsoft.com/office/officeart/2005/8/layout/pyramid1"/>
    <dgm:cxn modelId="{ECE50596-C2A9-4B7F-AAC9-1A005D5FE4E3}" type="presParOf" srcId="{224E398A-986C-4408-9BEB-0E2C7B3D7C19}" destId="{4787C1FB-D0DD-40A9-B27F-9858035AC768}" srcOrd="0" destOrd="0" presId="urn:microsoft.com/office/officeart/2005/8/layout/pyramid1"/>
    <dgm:cxn modelId="{EC43D2A1-AFDC-4ADC-B4FA-DF35FFB6D57E}" type="presParOf" srcId="{4787C1FB-D0DD-40A9-B27F-9858035AC768}" destId="{455EBAEE-2388-4922-8149-B63572BE2A8A}" srcOrd="0" destOrd="0" presId="urn:microsoft.com/office/officeart/2005/8/layout/pyramid1"/>
    <dgm:cxn modelId="{20F01228-3F70-48A8-9172-C80DE5F640FA}" type="presParOf" srcId="{4787C1FB-D0DD-40A9-B27F-9858035AC768}" destId="{AE7B0730-6760-444D-B6A4-34C1DF160FAC}" srcOrd="1" destOrd="0" presId="urn:microsoft.com/office/officeart/2005/8/layout/pyramid1"/>
    <dgm:cxn modelId="{1DD38CD5-81ED-428F-A508-3BF03EE6A120}" type="presParOf" srcId="{224E398A-986C-4408-9BEB-0E2C7B3D7C19}" destId="{C620D05E-4298-4368-855E-5AC6C5718258}" srcOrd="1" destOrd="0" presId="urn:microsoft.com/office/officeart/2005/8/layout/pyramid1"/>
    <dgm:cxn modelId="{CDF9F372-C653-41DE-94C0-91E577CD5B99}" type="presParOf" srcId="{C620D05E-4298-4368-855E-5AC6C5718258}" destId="{BA38FDFC-40BB-4F5D-BC10-7782AFA73F38}" srcOrd="0" destOrd="0" presId="urn:microsoft.com/office/officeart/2005/8/layout/pyramid1"/>
    <dgm:cxn modelId="{B313E887-6E55-4A72-BDB4-469B17CA83D6}" type="presParOf" srcId="{C620D05E-4298-4368-855E-5AC6C5718258}" destId="{F2EE10BC-E388-4088-806C-44C544BD83E1}" srcOrd="1" destOrd="0" presId="urn:microsoft.com/office/officeart/2005/8/layout/pyramid1"/>
    <dgm:cxn modelId="{08F98F77-E3DD-4162-ABA8-333FD319AE4F}" type="presParOf" srcId="{224E398A-986C-4408-9BEB-0E2C7B3D7C19}" destId="{FCB12FBB-C7DA-409B-9802-89FD962FBB66}" srcOrd="2" destOrd="0" presId="urn:microsoft.com/office/officeart/2005/8/layout/pyramid1"/>
    <dgm:cxn modelId="{42724C7F-58CD-445B-A4A3-4405710E825D}" type="presParOf" srcId="{FCB12FBB-C7DA-409B-9802-89FD962FBB66}" destId="{9208D955-027A-4848-BCFF-1EE9D6196248}" srcOrd="0" destOrd="0" presId="urn:microsoft.com/office/officeart/2005/8/layout/pyramid1"/>
    <dgm:cxn modelId="{5700C04F-67B7-4FDD-A8D4-80DDCAAB928A}" type="presParOf" srcId="{FCB12FBB-C7DA-409B-9802-89FD962FBB66}" destId="{E0392D18-AA98-44EB-8A50-A60C33B38196}" srcOrd="1" destOrd="0" presId="urn:microsoft.com/office/officeart/2005/8/layout/pyramid1"/>
    <dgm:cxn modelId="{E5267859-BFC1-4011-B89F-D6D2BEBDB6E2}" type="presParOf" srcId="{224E398A-986C-4408-9BEB-0E2C7B3D7C19}" destId="{9082AEB8-2579-45A4-867C-A03CFEF6CD6C}" srcOrd="3" destOrd="0" presId="urn:microsoft.com/office/officeart/2005/8/layout/pyramid1"/>
    <dgm:cxn modelId="{B6870DBB-EE4D-48B0-9A9E-F2096FE0A88A}" type="presParOf" srcId="{9082AEB8-2579-45A4-867C-A03CFEF6CD6C}" destId="{046706C2-4307-49C5-9EB6-AE815993F031}" srcOrd="0" destOrd="0" presId="urn:microsoft.com/office/officeart/2005/8/layout/pyramid1"/>
    <dgm:cxn modelId="{C21F50E9-56D1-43A9-8E4F-567B077362EB}" type="presParOf" srcId="{9082AEB8-2579-45A4-867C-A03CFEF6CD6C}" destId="{4503B9C3-4A55-419E-AA2D-7ACED32992BD}" srcOrd="1" destOrd="0" presId="urn:microsoft.com/office/officeart/2005/8/layout/pyramid1"/>
    <dgm:cxn modelId="{63F7D84F-05CB-4EFC-8F27-F385A08F9149}" type="presParOf" srcId="{224E398A-986C-4408-9BEB-0E2C7B3D7C19}" destId="{A2B519BE-E0E4-4B3E-9722-A8A0558EDB29}" srcOrd="4" destOrd="0" presId="urn:microsoft.com/office/officeart/2005/8/layout/pyramid1"/>
    <dgm:cxn modelId="{5C903BBE-3DC0-44F8-B77A-B17075C5441A}" type="presParOf" srcId="{A2B519BE-E0E4-4B3E-9722-A8A0558EDB29}" destId="{B2B89A61-153C-43E6-8351-492D1A6A6294}" srcOrd="0" destOrd="0" presId="urn:microsoft.com/office/officeart/2005/8/layout/pyramid1"/>
    <dgm:cxn modelId="{E428143A-6A83-44FA-A5E7-BB5BFAC45DB2}" type="presParOf" srcId="{A2B519BE-E0E4-4B3E-9722-A8A0558EDB29}" destId="{97070AB3-D83E-4603-839C-2DC52624647A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33F0E6-57A2-4675-A02D-A8CA075EB834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FBBF9B3-EAA1-466C-89A7-0365CBDA9FC7}">
      <dgm:prSet phldrT="[Text]" custT="1"/>
      <dgm:spPr/>
      <dgm:t>
        <a:bodyPr/>
        <a:lstStyle/>
        <a:p>
          <a:r>
            <a:rPr lang="en-GB" sz="1050" dirty="0" smtClean="0"/>
            <a:t>1</a:t>
          </a:r>
        </a:p>
        <a:p>
          <a:r>
            <a:rPr lang="en-GB" sz="1050" dirty="0" smtClean="0"/>
            <a:t>Write in plain English and don’t use jargon.</a:t>
          </a:r>
          <a:endParaRPr lang="en-GB" sz="1050" dirty="0"/>
        </a:p>
      </dgm:t>
    </dgm:pt>
    <dgm:pt modelId="{47C998B2-F696-448C-8A73-8FB43C9663B2}" type="parTrans" cxnId="{F4B97D1C-25B2-4A01-9678-BF1B73406582}">
      <dgm:prSet/>
      <dgm:spPr/>
      <dgm:t>
        <a:bodyPr/>
        <a:lstStyle/>
        <a:p>
          <a:endParaRPr lang="en-GB"/>
        </a:p>
      </dgm:t>
    </dgm:pt>
    <dgm:pt modelId="{3242F198-496A-4378-923C-33C8C4066CF6}" type="sibTrans" cxnId="{F4B97D1C-25B2-4A01-9678-BF1B73406582}">
      <dgm:prSet/>
      <dgm:spPr/>
      <dgm:t>
        <a:bodyPr/>
        <a:lstStyle/>
        <a:p>
          <a:endParaRPr lang="en-GB"/>
        </a:p>
      </dgm:t>
    </dgm:pt>
    <dgm:pt modelId="{F8B3E085-244E-40D5-8EC6-722203C923C8}">
      <dgm:prSet phldrT="[Text]" custT="1"/>
      <dgm:spPr/>
      <dgm:t>
        <a:bodyPr/>
        <a:lstStyle/>
        <a:p>
          <a:endParaRPr lang="en-GB" sz="1050" dirty="0" smtClean="0"/>
        </a:p>
        <a:p>
          <a:r>
            <a:rPr lang="en-GB" sz="1050" dirty="0" smtClean="0"/>
            <a:t>2</a:t>
          </a:r>
        </a:p>
        <a:p>
          <a:r>
            <a:rPr lang="en-GB" sz="1050" dirty="0" smtClean="0"/>
            <a:t>Start with a strong sentence, summarising the overall case.  For example, ‘He made significant changes, saving £100,000 by restructuring the charity’.</a:t>
          </a:r>
          <a:endParaRPr lang="en-GB" sz="1050" dirty="0"/>
        </a:p>
      </dgm:t>
    </dgm:pt>
    <dgm:pt modelId="{347CAA81-9F35-4C59-88DB-E7BF4BA9231D}" type="parTrans" cxnId="{5ACE0E75-DCB5-48B1-A739-5190C7E3CEF0}">
      <dgm:prSet/>
      <dgm:spPr/>
      <dgm:t>
        <a:bodyPr/>
        <a:lstStyle/>
        <a:p>
          <a:endParaRPr lang="en-GB"/>
        </a:p>
      </dgm:t>
    </dgm:pt>
    <dgm:pt modelId="{5250E6FC-5344-4C86-9DEF-981A5F601AE6}" type="sibTrans" cxnId="{5ACE0E75-DCB5-48B1-A739-5190C7E3CEF0}">
      <dgm:prSet/>
      <dgm:spPr/>
      <dgm:t>
        <a:bodyPr/>
        <a:lstStyle/>
        <a:p>
          <a:endParaRPr lang="en-GB"/>
        </a:p>
      </dgm:t>
    </dgm:pt>
    <dgm:pt modelId="{8A13CC8C-A244-45C9-8DFB-F373D229FFF0}">
      <dgm:prSet phldrT="[Text]" custT="1"/>
      <dgm:spPr/>
      <dgm:t>
        <a:bodyPr/>
        <a:lstStyle/>
        <a:p>
          <a:r>
            <a:rPr lang="en-GB" sz="1050" dirty="0" smtClean="0"/>
            <a:t>3</a:t>
          </a:r>
        </a:p>
        <a:p>
          <a:r>
            <a:rPr lang="en-GB" sz="1050" dirty="0" smtClean="0"/>
            <a:t>Keep it relevant by answering the questions: What was the situation before their involvement? What did they do?  What was the result?</a:t>
          </a:r>
          <a:endParaRPr lang="en-GB" sz="1050" dirty="0"/>
        </a:p>
      </dgm:t>
    </dgm:pt>
    <dgm:pt modelId="{2F71DB2C-B486-41FB-BEDD-1201FAF00B85}" type="parTrans" cxnId="{C757194E-F226-4FF8-B154-6910A489473C}">
      <dgm:prSet/>
      <dgm:spPr/>
      <dgm:t>
        <a:bodyPr/>
        <a:lstStyle/>
        <a:p>
          <a:endParaRPr lang="en-GB"/>
        </a:p>
      </dgm:t>
    </dgm:pt>
    <dgm:pt modelId="{CD34D076-20FC-4EE0-BB36-C6F023F04D9D}" type="sibTrans" cxnId="{C757194E-F226-4FF8-B154-6910A489473C}">
      <dgm:prSet/>
      <dgm:spPr/>
      <dgm:t>
        <a:bodyPr/>
        <a:lstStyle/>
        <a:p>
          <a:endParaRPr lang="en-GB"/>
        </a:p>
      </dgm:t>
    </dgm:pt>
    <dgm:pt modelId="{D7C06FA6-6E5D-4B38-A284-69E0363741CE}">
      <dgm:prSet phldrT="[Text]" custT="1"/>
      <dgm:spPr/>
      <dgm:t>
        <a:bodyPr/>
        <a:lstStyle/>
        <a:p>
          <a:r>
            <a:rPr lang="en-GB" sz="1050" dirty="0" smtClean="0"/>
            <a:t>4</a:t>
          </a:r>
        </a:p>
        <a:p>
          <a:r>
            <a:rPr lang="en-GB" sz="1050" dirty="0" smtClean="0"/>
            <a:t>Make sure it is up-to-date; record the last five years’ achievements and impact.</a:t>
          </a:r>
          <a:endParaRPr lang="en-GB" sz="1050" dirty="0"/>
        </a:p>
      </dgm:t>
    </dgm:pt>
    <dgm:pt modelId="{7C1BC9EF-A047-44FE-B9D7-38882DC27D68}" type="parTrans" cxnId="{CC443D4B-D619-450F-926C-90690954D4DC}">
      <dgm:prSet/>
      <dgm:spPr/>
      <dgm:t>
        <a:bodyPr/>
        <a:lstStyle/>
        <a:p>
          <a:endParaRPr lang="en-GB"/>
        </a:p>
      </dgm:t>
    </dgm:pt>
    <dgm:pt modelId="{FD6B3DF6-4446-430A-95FA-374AF42BF5CB}" type="sibTrans" cxnId="{CC443D4B-D619-450F-926C-90690954D4DC}">
      <dgm:prSet/>
      <dgm:spPr/>
      <dgm:t>
        <a:bodyPr/>
        <a:lstStyle/>
        <a:p>
          <a:endParaRPr lang="en-GB"/>
        </a:p>
      </dgm:t>
    </dgm:pt>
    <dgm:pt modelId="{4D82CCB1-E0CE-484B-8760-EBBA3424EE58}">
      <dgm:prSet phldrT="[Text]" custT="1"/>
      <dgm:spPr/>
      <dgm:t>
        <a:bodyPr/>
        <a:lstStyle/>
        <a:p>
          <a:r>
            <a:rPr lang="en-GB" sz="1050" dirty="0" smtClean="0"/>
            <a:t>5</a:t>
          </a:r>
        </a:p>
        <a:p>
          <a:r>
            <a:rPr lang="en-GB" sz="1050" dirty="0" smtClean="0"/>
            <a:t>Don’t include career or school history, it’s not a CV.</a:t>
          </a:r>
          <a:endParaRPr lang="en-GB" sz="1050" dirty="0"/>
        </a:p>
      </dgm:t>
    </dgm:pt>
    <dgm:pt modelId="{498E242C-98E0-4452-8EC0-D387D7177470}" type="parTrans" cxnId="{5FADA0EE-8A80-40E5-B345-BCBF3C789E28}">
      <dgm:prSet/>
      <dgm:spPr/>
      <dgm:t>
        <a:bodyPr/>
        <a:lstStyle/>
        <a:p>
          <a:endParaRPr lang="en-GB"/>
        </a:p>
      </dgm:t>
    </dgm:pt>
    <dgm:pt modelId="{F9778421-DA3D-4008-A041-C5336C36DD04}" type="sibTrans" cxnId="{5FADA0EE-8A80-40E5-B345-BCBF3C789E28}">
      <dgm:prSet/>
      <dgm:spPr/>
      <dgm:t>
        <a:bodyPr/>
        <a:lstStyle/>
        <a:p>
          <a:endParaRPr lang="en-GB"/>
        </a:p>
      </dgm:t>
    </dgm:pt>
    <dgm:pt modelId="{D1C0215E-D94A-4C59-A864-6D708A5A964B}">
      <dgm:prSet phldrT="[Text]" custT="1"/>
      <dgm:spPr/>
      <dgm:t>
        <a:bodyPr/>
        <a:lstStyle/>
        <a:p>
          <a:r>
            <a:rPr lang="en-GB" sz="1050" dirty="0" smtClean="0"/>
            <a:t>6</a:t>
          </a:r>
        </a:p>
        <a:p>
          <a:r>
            <a:rPr lang="en-GB" sz="1050" dirty="0" smtClean="0"/>
            <a:t>Use no more than three recent examples.</a:t>
          </a:r>
          <a:endParaRPr lang="en-GB" sz="1050" dirty="0"/>
        </a:p>
      </dgm:t>
    </dgm:pt>
    <dgm:pt modelId="{53BE137F-5F70-42C7-A970-4EE55047C4FC}" type="parTrans" cxnId="{AC029E8E-E07F-4C1B-A5B3-363EE6F166D6}">
      <dgm:prSet/>
      <dgm:spPr/>
      <dgm:t>
        <a:bodyPr/>
        <a:lstStyle/>
        <a:p>
          <a:endParaRPr lang="en-GB"/>
        </a:p>
      </dgm:t>
    </dgm:pt>
    <dgm:pt modelId="{1F72B099-C0D4-4C8D-A7C7-F24CBB1ED6BB}" type="sibTrans" cxnId="{AC029E8E-E07F-4C1B-A5B3-363EE6F166D6}">
      <dgm:prSet/>
      <dgm:spPr/>
      <dgm:t>
        <a:bodyPr/>
        <a:lstStyle/>
        <a:p>
          <a:endParaRPr lang="en-GB"/>
        </a:p>
      </dgm:t>
    </dgm:pt>
    <dgm:pt modelId="{119A8918-909C-41C4-9DB4-0D36AB05C5CC}">
      <dgm:prSet phldrT="[Text]" custT="1"/>
      <dgm:spPr/>
      <dgm:t>
        <a:bodyPr/>
        <a:lstStyle/>
        <a:p>
          <a:r>
            <a:rPr lang="en-GB" sz="1050" dirty="0" smtClean="0"/>
            <a:t>7</a:t>
          </a:r>
        </a:p>
        <a:p>
          <a:r>
            <a:rPr lang="en-GB" sz="1050" dirty="0" smtClean="0"/>
            <a:t>Focus on impact and achievement; back this up with facts and figures.</a:t>
          </a:r>
          <a:endParaRPr lang="en-GB" sz="1050" dirty="0"/>
        </a:p>
      </dgm:t>
    </dgm:pt>
    <dgm:pt modelId="{E24B334E-94FA-435C-AB9C-C404563CE6F3}" type="parTrans" cxnId="{D11D0EA5-C86C-4BBD-8B3D-DD8274BF48AF}">
      <dgm:prSet/>
      <dgm:spPr/>
      <dgm:t>
        <a:bodyPr/>
        <a:lstStyle/>
        <a:p>
          <a:endParaRPr lang="en-GB"/>
        </a:p>
      </dgm:t>
    </dgm:pt>
    <dgm:pt modelId="{8E36E99B-D7AC-45B0-A68E-9713CF0D36DD}" type="sibTrans" cxnId="{D11D0EA5-C86C-4BBD-8B3D-DD8274BF48AF}">
      <dgm:prSet/>
      <dgm:spPr/>
      <dgm:t>
        <a:bodyPr/>
        <a:lstStyle/>
        <a:p>
          <a:endParaRPr lang="en-GB"/>
        </a:p>
      </dgm:t>
    </dgm:pt>
    <dgm:pt modelId="{704E794B-E238-438D-BFF5-389877AB51C4}">
      <dgm:prSet phldrT="[Text]" custT="1"/>
      <dgm:spPr/>
      <dgm:t>
        <a:bodyPr/>
        <a:lstStyle/>
        <a:p>
          <a:r>
            <a:rPr lang="en-GB" sz="1050" dirty="0" smtClean="0"/>
            <a:t>8</a:t>
          </a:r>
        </a:p>
        <a:p>
          <a:r>
            <a:rPr lang="en-GB" sz="1050" dirty="0" smtClean="0"/>
            <a:t>Explain how they have made a contribution beyond what would be expected of their paid role.</a:t>
          </a:r>
          <a:endParaRPr lang="en-GB" sz="1050" dirty="0"/>
        </a:p>
      </dgm:t>
    </dgm:pt>
    <dgm:pt modelId="{2E866D92-29A0-42AB-A69B-7B8B6DE56A03}" type="parTrans" cxnId="{07D4C174-0EEF-4EAC-8EF3-5F86B4BA0381}">
      <dgm:prSet/>
      <dgm:spPr/>
      <dgm:t>
        <a:bodyPr/>
        <a:lstStyle/>
        <a:p>
          <a:endParaRPr lang="en-GB"/>
        </a:p>
      </dgm:t>
    </dgm:pt>
    <dgm:pt modelId="{7096A2B0-7A80-4D8C-8966-B9A0E51E7EBA}" type="sibTrans" cxnId="{07D4C174-0EEF-4EAC-8EF3-5F86B4BA0381}">
      <dgm:prSet/>
      <dgm:spPr/>
      <dgm:t>
        <a:bodyPr/>
        <a:lstStyle/>
        <a:p>
          <a:endParaRPr lang="en-GB"/>
        </a:p>
      </dgm:t>
    </dgm:pt>
    <dgm:pt modelId="{9AD5C827-3291-4F0E-B6EE-BB07058F283E}">
      <dgm:prSet phldrT="[Text]" custT="1"/>
      <dgm:spPr/>
      <dgm:t>
        <a:bodyPr/>
        <a:lstStyle/>
        <a:p>
          <a:r>
            <a:rPr lang="en-GB" sz="1050" dirty="0" smtClean="0"/>
            <a:t>9</a:t>
          </a:r>
        </a:p>
        <a:p>
          <a:r>
            <a:rPr lang="en-GB" sz="1050" dirty="0" smtClean="0"/>
            <a:t>Make it interesting.</a:t>
          </a:r>
          <a:endParaRPr lang="en-GB" sz="1050" dirty="0"/>
        </a:p>
      </dgm:t>
    </dgm:pt>
    <dgm:pt modelId="{C8727B86-0005-4106-B991-73E6BEA4BFF3}" type="parTrans" cxnId="{68E48E62-5699-43A7-8810-277B6CC09E4C}">
      <dgm:prSet/>
      <dgm:spPr/>
      <dgm:t>
        <a:bodyPr/>
        <a:lstStyle/>
        <a:p>
          <a:endParaRPr lang="en-GB"/>
        </a:p>
      </dgm:t>
    </dgm:pt>
    <dgm:pt modelId="{6524F703-0C16-4B86-8D42-E38295F2FBC4}" type="sibTrans" cxnId="{68E48E62-5699-43A7-8810-277B6CC09E4C}">
      <dgm:prSet/>
      <dgm:spPr/>
      <dgm:t>
        <a:bodyPr/>
        <a:lstStyle/>
        <a:p>
          <a:endParaRPr lang="en-GB"/>
        </a:p>
      </dgm:t>
    </dgm:pt>
    <dgm:pt modelId="{F566316C-3A33-48C4-BA4D-0F367C6EA72E}">
      <dgm:prSet phldrT="[Text]" custT="1"/>
      <dgm:spPr/>
      <dgm:t>
        <a:bodyPr/>
        <a:lstStyle/>
        <a:p>
          <a:r>
            <a:rPr lang="en-GB" sz="1050" smtClean="0"/>
            <a:t>10</a:t>
          </a:r>
        </a:p>
        <a:p>
          <a:r>
            <a:rPr lang="en-GB" sz="1050" smtClean="0"/>
            <a:t>The </a:t>
          </a:r>
          <a:r>
            <a:rPr lang="en-GB" sz="1050" dirty="0" smtClean="0"/>
            <a:t>whole form (including the information boxes) must fit on one A4 page</a:t>
          </a:r>
          <a:endParaRPr lang="en-GB" sz="1050" dirty="0"/>
        </a:p>
      </dgm:t>
    </dgm:pt>
    <dgm:pt modelId="{A304CD3F-46B8-49FA-A70B-C4D0440F9905}" type="parTrans" cxnId="{FAC79911-0111-499B-A9A1-86715788CFC7}">
      <dgm:prSet/>
      <dgm:spPr/>
      <dgm:t>
        <a:bodyPr/>
        <a:lstStyle/>
        <a:p>
          <a:endParaRPr lang="en-GB"/>
        </a:p>
      </dgm:t>
    </dgm:pt>
    <dgm:pt modelId="{56BEC055-4477-43C2-88EC-2D7AD6C442EE}" type="sibTrans" cxnId="{FAC79911-0111-499B-A9A1-86715788CFC7}">
      <dgm:prSet/>
      <dgm:spPr/>
      <dgm:t>
        <a:bodyPr/>
        <a:lstStyle/>
        <a:p>
          <a:endParaRPr lang="en-GB"/>
        </a:p>
      </dgm:t>
    </dgm:pt>
    <dgm:pt modelId="{46072784-2FF5-498D-A7F3-7BE8543CAA1C}" type="pres">
      <dgm:prSet presAssocID="{3633F0E6-57A2-4675-A02D-A8CA075EB8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FF67675-EE29-414B-807C-67AC6BA2E1CF}" type="pres">
      <dgm:prSet presAssocID="{DFBBF9B3-EAA1-466C-89A7-0365CBDA9FC7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44CE71-11CA-4611-BAF2-48B8E5AF13B5}" type="pres">
      <dgm:prSet presAssocID="{3242F198-496A-4378-923C-33C8C4066CF6}" presName="sibTrans" presStyleCnt="0"/>
      <dgm:spPr/>
      <dgm:t>
        <a:bodyPr/>
        <a:lstStyle/>
        <a:p>
          <a:endParaRPr lang="en-GB"/>
        </a:p>
      </dgm:t>
    </dgm:pt>
    <dgm:pt modelId="{05739BE4-D323-4310-AF9A-01E47201B4B1}" type="pres">
      <dgm:prSet presAssocID="{F8B3E085-244E-40D5-8EC6-722203C923C8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5A17D3-3819-4722-9CF3-FF6D8FA589A5}" type="pres">
      <dgm:prSet presAssocID="{5250E6FC-5344-4C86-9DEF-981A5F601AE6}" presName="sibTrans" presStyleCnt="0"/>
      <dgm:spPr/>
      <dgm:t>
        <a:bodyPr/>
        <a:lstStyle/>
        <a:p>
          <a:endParaRPr lang="en-GB"/>
        </a:p>
      </dgm:t>
    </dgm:pt>
    <dgm:pt modelId="{D18A039B-B83D-4671-A38F-A1F677ED2A0C}" type="pres">
      <dgm:prSet presAssocID="{8A13CC8C-A244-45C9-8DFB-F373D229FFF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267FEA-CC2A-481C-844E-F3795F9B4A98}" type="pres">
      <dgm:prSet presAssocID="{CD34D076-20FC-4EE0-BB36-C6F023F04D9D}" presName="sibTrans" presStyleCnt="0"/>
      <dgm:spPr/>
      <dgm:t>
        <a:bodyPr/>
        <a:lstStyle/>
        <a:p>
          <a:endParaRPr lang="en-GB"/>
        </a:p>
      </dgm:t>
    </dgm:pt>
    <dgm:pt modelId="{E006713F-EEC8-4FB2-B489-4CB179340047}" type="pres">
      <dgm:prSet presAssocID="{D7C06FA6-6E5D-4B38-A284-69E0363741C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1DEB7C-D2E7-473E-95AF-1B7807E68C0C}" type="pres">
      <dgm:prSet presAssocID="{FD6B3DF6-4446-430A-95FA-374AF42BF5CB}" presName="sibTrans" presStyleCnt="0"/>
      <dgm:spPr/>
      <dgm:t>
        <a:bodyPr/>
        <a:lstStyle/>
        <a:p>
          <a:endParaRPr lang="en-GB"/>
        </a:p>
      </dgm:t>
    </dgm:pt>
    <dgm:pt modelId="{4F4B85FE-DD7F-40B3-9CD8-19760B51C629}" type="pres">
      <dgm:prSet presAssocID="{4D82CCB1-E0CE-484B-8760-EBBA3424EE5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D8BAEC-C2E1-4E1E-BEB7-A0A02EA11BA5}" type="pres">
      <dgm:prSet presAssocID="{F9778421-DA3D-4008-A041-C5336C36DD04}" presName="sibTrans" presStyleCnt="0"/>
      <dgm:spPr/>
      <dgm:t>
        <a:bodyPr/>
        <a:lstStyle/>
        <a:p>
          <a:endParaRPr lang="en-GB"/>
        </a:p>
      </dgm:t>
    </dgm:pt>
    <dgm:pt modelId="{FFE29345-BDCE-452F-A2C4-EC57037B75BD}" type="pres">
      <dgm:prSet presAssocID="{D1C0215E-D94A-4C59-A864-6D708A5A964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63502E-7B50-48F7-8664-48362A4301DB}" type="pres">
      <dgm:prSet presAssocID="{1F72B099-C0D4-4C8D-A7C7-F24CBB1ED6BB}" presName="sibTrans" presStyleCnt="0"/>
      <dgm:spPr/>
      <dgm:t>
        <a:bodyPr/>
        <a:lstStyle/>
        <a:p>
          <a:endParaRPr lang="en-GB"/>
        </a:p>
      </dgm:t>
    </dgm:pt>
    <dgm:pt modelId="{F20434EF-C041-49C6-B892-18A018B81779}" type="pres">
      <dgm:prSet presAssocID="{119A8918-909C-41C4-9DB4-0D36AB05C5CC}" presName="node" presStyleLbl="node1" presStyleIdx="6" presStyleCnt="10" custLinFactNeighborX="2352" custLinFactNeighborY="-24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1D6B28-402E-4ECC-956C-3AACED7FF9E5}" type="pres">
      <dgm:prSet presAssocID="{8E36E99B-D7AC-45B0-A68E-9713CF0D36DD}" presName="sibTrans" presStyleCnt="0"/>
      <dgm:spPr/>
      <dgm:t>
        <a:bodyPr/>
        <a:lstStyle/>
        <a:p>
          <a:endParaRPr lang="en-GB"/>
        </a:p>
      </dgm:t>
    </dgm:pt>
    <dgm:pt modelId="{C09D20EF-9C11-4AEB-BEC8-6FE90861A046}" type="pres">
      <dgm:prSet presAssocID="{704E794B-E238-438D-BFF5-389877AB51C4}" presName="node" presStyleLbl="node1" presStyleIdx="7" presStyleCnt="10" custLinFactNeighborX="2534" custLinFactNeighborY="-24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76BE36-6D60-460A-9D20-D8023A4659EF}" type="pres">
      <dgm:prSet presAssocID="{7096A2B0-7A80-4D8C-8966-B9A0E51E7EBA}" presName="sibTrans" presStyleCnt="0"/>
      <dgm:spPr/>
      <dgm:t>
        <a:bodyPr/>
        <a:lstStyle/>
        <a:p>
          <a:endParaRPr lang="en-GB"/>
        </a:p>
      </dgm:t>
    </dgm:pt>
    <dgm:pt modelId="{304E3A4A-FC34-42A9-AB40-B8BF9C501778}" type="pres">
      <dgm:prSet presAssocID="{9AD5C827-3291-4F0E-B6EE-BB07058F283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B60AE3-AF5B-41F6-88A6-990928D04C62}" type="pres">
      <dgm:prSet presAssocID="{6524F703-0C16-4B86-8D42-E38295F2FBC4}" presName="sibTrans" presStyleCnt="0"/>
      <dgm:spPr/>
      <dgm:t>
        <a:bodyPr/>
        <a:lstStyle/>
        <a:p>
          <a:endParaRPr lang="en-GB"/>
        </a:p>
      </dgm:t>
    </dgm:pt>
    <dgm:pt modelId="{9CA694ED-8EF8-47DB-82A8-3654C054EB17}" type="pres">
      <dgm:prSet presAssocID="{F566316C-3A33-48C4-BA4D-0F367C6EA72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11D0EA5-C86C-4BBD-8B3D-DD8274BF48AF}" srcId="{3633F0E6-57A2-4675-A02D-A8CA075EB834}" destId="{119A8918-909C-41C4-9DB4-0D36AB05C5CC}" srcOrd="6" destOrd="0" parTransId="{E24B334E-94FA-435C-AB9C-C404563CE6F3}" sibTransId="{8E36E99B-D7AC-45B0-A68E-9713CF0D36DD}"/>
    <dgm:cxn modelId="{1E3C1021-215E-4368-8B66-70EFF0F81D8F}" type="presOf" srcId="{4D82CCB1-E0CE-484B-8760-EBBA3424EE58}" destId="{4F4B85FE-DD7F-40B3-9CD8-19760B51C629}" srcOrd="0" destOrd="0" presId="urn:microsoft.com/office/officeart/2005/8/layout/default"/>
    <dgm:cxn modelId="{8C33FE5F-06AB-4DB1-BE92-672545D630A7}" type="presOf" srcId="{DFBBF9B3-EAA1-466C-89A7-0365CBDA9FC7}" destId="{2FF67675-EE29-414B-807C-67AC6BA2E1CF}" srcOrd="0" destOrd="0" presId="urn:microsoft.com/office/officeart/2005/8/layout/default"/>
    <dgm:cxn modelId="{880CFC81-9E42-43C5-8A99-1F2F717015E9}" type="presOf" srcId="{704E794B-E238-438D-BFF5-389877AB51C4}" destId="{C09D20EF-9C11-4AEB-BEC8-6FE90861A046}" srcOrd="0" destOrd="0" presId="urn:microsoft.com/office/officeart/2005/8/layout/default"/>
    <dgm:cxn modelId="{AC029E8E-E07F-4C1B-A5B3-363EE6F166D6}" srcId="{3633F0E6-57A2-4675-A02D-A8CA075EB834}" destId="{D1C0215E-D94A-4C59-A864-6D708A5A964B}" srcOrd="5" destOrd="0" parTransId="{53BE137F-5F70-42C7-A970-4EE55047C4FC}" sibTransId="{1F72B099-C0D4-4C8D-A7C7-F24CBB1ED6BB}"/>
    <dgm:cxn modelId="{07D4C174-0EEF-4EAC-8EF3-5F86B4BA0381}" srcId="{3633F0E6-57A2-4675-A02D-A8CA075EB834}" destId="{704E794B-E238-438D-BFF5-389877AB51C4}" srcOrd="7" destOrd="0" parTransId="{2E866D92-29A0-42AB-A69B-7B8B6DE56A03}" sibTransId="{7096A2B0-7A80-4D8C-8966-B9A0E51E7EBA}"/>
    <dgm:cxn modelId="{A1223AF7-3F1A-4DA5-B639-CCD83327812F}" type="presOf" srcId="{9AD5C827-3291-4F0E-B6EE-BB07058F283E}" destId="{304E3A4A-FC34-42A9-AB40-B8BF9C501778}" srcOrd="0" destOrd="0" presId="urn:microsoft.com/office/officeart/2005/8/layout/default"/>
    <dgm:cxn modelId="{FAC79911-0111-499B-A9A1-86715788CFC7}" srcId="{3633F0E6-57A2-4675-A02D-A8CA075EB834}" destId="{F566316C-3A33-48C4-BA4D-0F367C6EA72E}" srcOrd="9" destOrd="0" parTransId="{A304CD3F-46B8-49FA-A70B-C4D0440F9905}" sibTransId="{56BEC055-4477-43C2-88EC-2D7AD6C442EE}"/>
    <dgm:cxn modelId="{CC443D4B-D619-450F-926C-90690954D4DC}" srcId="{3633F0E6-57A2-4675-A02D-A8CA075EB834}" destId="{D7C06FA6-6E5D-4B38-A284-69E0363741CE}" srcOrd="3" destOrd="0" parTransId="{7C1BC9EF-A047-44FE-B9D7-38882DC27D68}" sibTransId="{FD6B3DF6-4446-430A-95FA-374AF42BF5CB}"/>
    <dgm:cxn modelId="{2FAB2C36-51A7-41FD-8374-F4FB7E2D3A49}" type="presOf" srcId="{8A13CC8C-A244-45C9-8DFB-F373D229FFF0}" destId="{D18A039B-B83D-4671-A38F-A1F677ED2A0C}" srcOrd="0" destOrd="0" presId="urn:microsoft.com/office/officeart/2005/8/layout/default"/>
    <dgm:cxn modelId="{EC37AEBB-6340-4EFF-AFFB-6F83277A3B5C}" type="presOf" srcId="{3633F0E6-57A2-4675-A02D-A8CA075EB834}" destId="{46072784-2FF5-498D-A7F3-7BE8543CAA1C}" srcOrd="0" destOrd="0" presId="urn:microsoft.com/office/officeart/2005/8/layout/default"/>
    <dgm:cxn modelId="{5ACE0E75-DCB5-48B1-A739-5190C7E3CEF0}" srcId="{3633F0E6-57A2-4675-A02D-A8CA075EB834}" destId="{F8B3E085-244E-40D5-8EC6-722203C923C8}" srcOrd="1" destOrd="0" parTransId="{347CAA81-9F35-4C59-88DB-E7BF4BA9231D}" sibTransId="{5250E6FC-5344-4C86-9DEF-981A5F601AE6}"/>
    <dgm:cxn modelId="{5FADA0EE-8A80-40E5-B345-BCBF3C789E28}" srcId="{3633F0E6-57A2-4675-A02D-A8CA075EB834}" destId="{4D82CCB1-E0CE-484B-8760-EBBA3424EE58}" srcOrd="4" destOrd="0" parTransId="{498E242C-98E0-4452-8EC0-D387D7177470}" sibTransId="{F9778421-DA3D-4008-A041-C5336C36DD04}"/>
    <dgm:cxn modelId="{68E48E62-5699-43A7-8810-277B6CC09E4C}" srcId="{3633F0E6-57A2-4675-A02D-A8CA075EB834}" destId="{9AD5C827-3291-4F0E-B6EE-BB07058F283E}" srcOrd="8" destOrd="0" parTransId="{C8727B86-0005-4106-B991-73E6BEA4BFF3}" sibTransId="{6524F703-0C16-4B86-8D42-E38295F2FBC4}"/>
    <dgm:cxn modelId="{FBCE9BBC-0A26-43A0-810B-5F9BAEF2BFEC}" type="presOf" srcId="{119A8918-909C-41C4-9DB4-0D36AB05C5CC}" destId="{F20434EF-C041-49C6-B892-18A018B81779}" srcOrd="0" destOrd="0" presId="urn:microsoft.com/office/officeart/2005/8/layout/default"/>
    <dgm:cxn modelId="{F4B97D1C-25B2-4A01-9678-BF1B73406582}" srcId="{3633F0E6-57A2-4675-A02D-A8CA075EB834}" destId="{DFBBF9B3-EAA1-466C-89A7-0365CBDA9FC7}" srcOrd="0" destOrd="0" parTransId="{47C998B2-F696-448C-8A73-8FB43C9663B2}" sibTransId="{3242F198-496A-4378-923C-33C8C4066CF6}"/>
    <dgm:cxn modelId="{C757194E-F226-4FF8-B154-6910A489473C}" srcId="{3633F0E6-57A2-4675-A02D-A8CA075EB834}" destId="{8A13CC8C-A244-45C9-8DFB-F373D229FFF0}" srcOrd="2" destOrd="0" parTransId="{2F71DB2C-B486-41FB-BEDD-1201FAF00B85}" sibTransId="{CD34D076-20FC-4EE0-BB36-C6F023F04D9D}"/>
    <dgm:cxn modelId="{7CCC24EE-C18A-4FBB-BF25-E8829093F94C}" type="presOf" srcId="{F566316C-3A33-48C4-BA4D-0F367C6EA72E}" destId="{9CA694ED-8EF8-47DB-82A8-3654C054EB17}" srcOrd="0" destOrd="0" presId="urn:microsoft.com/office/officeart/2005/8/layout/default"/>
    <dgm:cxn modelId="{54ED675E-502C-47F1-BF25-E82C8FD11D11}" type="presOf" srcId="{D7C06FA6-6E5D-4B38-A284-69E0363741CE}" destId="{E006713F-EEC8-4FB2-B489-4CB179340047}" srcOrd="0" destOrd="0" presId="urn:microsoft.com/office/officeart/2005/8/layout/default"/>
    <dgm:cxn modelId="{BF1E8BDA-ECB7-4B42-9044-A985C0BC47FB}" type="presOf" srcId="{D1C0215E-D94A-4C59-A864-6D708A5A964B}" destId="{FFE29345-BDCE-452F-A2C4-EC57037B75BD}" srcOrd="0" destOrd="0" presId="urn:microsoft.com/office/officeart/2005/8/layout/default"/>
    <dgm:cxn modelId="{3B8DD87A-C2E0-47C4-900A-18F96144999B}" type="presOf" srcId="{F8B3E085-244E-40D5-8EC6-722203C923C8}" destId="{05739BE4-D323-4310-AF9A-01E47201B4B1}" srcOrd="0" destOrd="0" presId="urn:microsoft.com/office/officeart/2005/8/layout/default"/>
    <dgm:cxn modelId="{39C58CCC-3A46-4890-8BF1-CB9A6BEB4B93}" type="presParOf" srcId="{46072784-2FF5-498D-A7F3-7BE8543CAA1C}" destId="{2FF67675-EE29-414B-807C-67AC6BA2E1CF}" srcOrd="0" destOrd="0" presId="urn:microsoft.com/office/officeart/2005/8/layout/default"/>
    <dgm:cxn modelId="{70B6AC74-A6C5-4B8B-AC4A-472A11B76612}" type="presParOf" srcId="{46072784-2FF5-498D-A7F3-7BE8543CAA1C}" destId="{A344CE71-11CA-4611-BAF2-48B8E5AF13B5}" srcOrd="1" destOrd="0" presId="urn:microsoft.com/office/officeart/2005/8/layout/default"/>
    <dgm:cxn modelId="{764EB599-88B3-4011-A755-7230DC435757}" type="presParOf" srcId="{46072784-2FF5-498D-A7F3-7BE8543CAA1C}" destId="{05739BE4-D323-4310-AF9A-01E47201B4B1}" srcOrd="2" destOrd="0" presId="urn:microsoft.com/office/officeart/2005/8/layout/default"/>
    <dgm:cxn modelId="{B836D7B7-A4E6-4280-B492-607B06B448AE}" type="presParOf" srcId="{46072784-2FF5-498D-A7F3-7BE8543CAA1C}" destId="{DF5A17D3-3819-4722-9CF3-FF6D8FA589A5}" srcOrd="3" destOrd="0" presId="urn:microsoft.com/office/officeart/2005/8/layout/default"/>
    <dgm:cxn modelId="{2DA28D07-4D3D-4544-AE49-CAC3A7BC2FF5}" type="presParOf" srcId="{46072784-2FF5-498D-A7F3-7BE8543CAA1C}" destId="{D18A039B-B83D-4671-A38F-A1F677ED2A0C}" srcOrd="4" destOrd="0" presId="urn:microsoft.com/office/officeart/2005/8/layout/default"/>
    <dgm:cxn modelId="{9EA4712E-6CE5-4FB0-B9F8-7E9A8F86A0D0}" type="presParOf" srcId="{46072784-2FF5-498D-A7F3-7BE8543CAA1C}" destId="{A2267FEA-CC2A-481C-844E-F3795F9B4A98}" srcOrd="5" destOrd="0" presId="urn:microsoft.com/office/officeart/2005/8/layout/default"/>
    <dgm:cxn modelId="{F0218F51-4E39-4AAB-8890-7A3EFEC082F0}" type="presParOf" srcId="{46072784-2FF5-498D-A7F3-7BE8543CAA1C}" destId="{E006713F-EEC8-4FB2-B489-4CB179340047}" srcOrd="6" destOrd="0" presId="urn:microsoft.com/office/officeart/2005/8/layout/default"/>
    <dgm:cxn modelId="{2E78D78E-27A6-490C-87BE-26D84F6FD0B3}" type="presParOf" srcId="{46072784-2FF5-498D-A7F3-7BE8543CAA1C}" destId="{F81DEB7C-D2E7-473E-95AF-1B7807E68C0C}" srcOrd="7" destOrd="0" presId="urn:microsoft.com/office/officeart/2005/8/layout/default"/>
    <dgm:cxn modelId="{02E6A2E4-1BC3-41F0-BAF2-7F3589090978}" type="presParOf" srcId="{46072784-2FF5-498D-A7F3-7BE8543CAA1C}" destId="{4F4B85FE-DD7F-40B3-9CD8-19760B51C629}" srcOrd="8" destOrd="0" presId="urn:microsoft.com/office/officeart/2005/8/layout/default"/>
    <dgm:cxn modelId="{0082FBAC-010A-4374-8B5A-39CB324D7F8D}" type="presParOf" srcId="{46072784-2FF5-498D-A7F3-7BE8543CAA1C}" destId="{90D8BAEC-C2E1-4E1E-BEB7-A0A02EA11BA5}" srcOrd="9" destOrd="0" presId="urn:microsoft.com/office/officeart/2005/8/layout/default"/>
    <dgm:cxn modelId="{F2653454-987E-4CF3-BB30-29FF08CACB8A}" type="presParOf" srcId="{46072784-2FF5-498D-A7F3-7BE8543CAA1C}" destId="{FFE29345-BDCE-452F-A2C4-EC57037B75BD}" srcOrd="10" destOrd="0" presId="urn:microsoft.com/office/officeart/2005/8/layout/default"/>
    <dgm:cxn modelId="{10D43D7C-2233-484B-8644-85291C6653A6}" type="presParOf" srcId="{46072784-2FF5-498D-A7F3-7BE8543CAA1C}" destId="{D763502E-7B50-48F7-8664-48362A4301DB}" srcOrd="11" destOrd="0" presId="urn:microsoft.com/office/officeart/2005/8/layout/default"/>
    <dgm:cxn modelId="{C7CD789C-7A32-42E8-9755-4D7EB2C1DB79}" type="presParOf" srcId="{46072784-2FF5-498D-A7F3-7BE8543CAA1C}" destId="{F20434EF-C041-49C6-B892-18A018B81779}" srcOrd="12" destOrd="0" presId="urn:microsoft.com/office/officeart/2005/8/layout/default"/>
    <dgm:cxn modelId="{C3E92A81-31A4-434C-BFCA-21133D196230}" type="presParOf" srcId="{46072784-2FF5-498D-A7F3-7BE8543CAA1C}" destId="{C81D6B28-402E-4ECC-956C-3AACED7FF9E5}" srcOrd="13" destOrd="0" presId="urn:microsoft.com/office/officeart/2005/8/layout/default"/>
    <dgm:cxn modelId="{4BE8FD88-1B46-4218-9F4A-D60253CF033C}" type="presParOf" srcId="{46072784-2FF5-498D-A7F3-7BE8543CAA1C}" destId="{C09D20EF-9C11-4AEB-BEC8-6FE90861A046}" srcOrd="14" destOrd="0" presId="urn:microsoft.com/office/officeart/2005/8/layout/default"/>
    <dgm:cxn modelId="{5AFD80AD-3A46-4178-91CB-03915F317BC0}" type="presParOf" srcId="{46072784-2FF5-498D-A7F3-7BE8543CAA1C}" destId="{BA76BE36-6D60-460A-9D20-D8023A4659EF}" srcOrd="15" destOrd="0" presId="urn:microsoft.com/office/officeart/2005/8/layout/default"/>
    <dgm:cxn modelId="{559840D3-0BEA-4181-85B0-AFE21FAE4F72}" type="presParOf" srcId="{46072784-2FF5-498D-A7F3-7BE8543CAA1C}" destId="{304E3A4A-FC34-42A9-AB40-B8BF9C501778}" srcOrd="16" destOrd="0" presId="urn:microsoft.com/office/officeart/2005/8/layout/default"/>
    <dgm:cxn modelId="{B22503F0-C98E-4B6E-85CB-28953390699B}" type="presParOf" srcId="{46072784-2FF5-498D-A7F3-7BE8543CAA1C}" destId="{AAB60AE3-AF5B-41F6-88A6-990928D04C62}" srcOrd="17" destOrd="0" presId="urn:microsoft.com/office/officeart/2005/8/layout/default"/>
    <dgm:cxn modelId="{00A9975E-C0EB-4D21-BE81-9B1853FCB3AD}" type="presParOf" srcId="{46072784-2FF5-498D-A7F3-7BE8543CAA1C}" destId="{9CA694ED-8EF8-47DB-82A8-3654C054EB1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EBAEE-2388-4922-8149-B63572BE2A8A}">
      <dsp:nvSpPr>
        <dsp:cNvPr id="0" name=""/>
        <dsp:cNvSpPr/>
      </dsp:nvSpPr>
      <dsp:spPr>
        <a:xfrm>
          <a:off x="2649894" y="0"/>
          <a:ext cx="1324947" cy="1104815"/>
        </a:xfrm>
        <a:prstGeom prst="trapezoid">
          <a:avLst>
            <a:gd name="adj" fmla="val 59962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Knight/Dame: </a:t>
          </a:r>
          <a:r>
            <a:rPr lang="en-GB" sz="105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Made a big contribution, usually at national and international level, over a long period of time.  </a:t>
          </a:r>
          <a:endParaRPr lang="en-GB" sz="105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49894" y="0"/>
        <a:ext cx="1324947" cy="1104815"/>
      </dsp:txXfrm>
    </dsp:sp>
    <dsp:sp modelId="{BA38FDFC-40BB-4F5D-BC10-7782AFA73F38}">
      <dsp:nvSpPr>
        <dsp:cNvPr id="0" name=""/>
        <dsp:cNvSpPr/>
      </dsp:nvSpPr>
      <dsp:spPr>
        <a:xfrm>
          <a:off x="1987420" y="1104815"/>
          <a:ext cx="2649894" cy="1104815"/>
        </a:xfrm>
        <a:prstGeom prst="trapezoid">
          <a:avLst>
            <a:gd name="adj" fmla="val 59962"/>
          </a:avLst>
        </a:prstGeom>
        <a:gradFill rotWithShape="0">
          <a:gsLst>
            <a:gs pos="0">
              <a:schemeClr val="accent1">
                <a:shade val="80000"/>
                <a:hueOff val="148140"/>
                <a:satOff val="-9554"/>
                <a:lumOff val="889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148140"/>
                <a:satOff val="-9554"/>
                <a:lumOff val="889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148140"/>
                <a:satOff val="-9554"/>
                <a:lumOff val="889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Commander of the Order of the British Empire (CBE): </a:t>
          </a:r>
          <a:r>
            <a:rPr lang="en-GB" sz="105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Prominent role at national level, leading role at regional level, or distinguished, innovative contribution.  </a:t>
          </a:r>
          <a:endParaRPr lang="en-GB" sz="105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51152" y="1104815"/>
        <a:ext cx="1722431" cy="1104815"/>
      </dsp:txXfrm>
    </dsp:sp>
    <dsp:sp modelId="{9208D955-027A-4848-BCFF-1EE9D6196248}">
      <dsp:nvSpPr>
        <dsp:cNvPr id="0" name=""/>
        <dsp:cNvSpPr/>
      </dsp:nvSpPr>
      <dsp:spPr>
        <a:xfrm>
          <a:off x="1324947" y="2209631"/>
          <a:ext cx="3974841" cy="1104815"/>
        </a:xfrm>
        <a:prstGeom prst="trapezoid">
          <a:avLst>
            <a:gd name="adj" fmla="val 59962"/>
          </a:avLst>
        </a:prstGeom>
        <a:gradFill rotWithShape="0">
          <a:gsLst>
            <a:gs pos="0">
              <a:schemeClr val="accent1">
                <a:shade val="80000"/>
                <a:hueOff val="296280"/>
                <a:satOff val="-19108"/>
                <a:lumOff val="177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296280"/>
                <a:satOff val="-19108"/>
                <a:lumOff val="177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296280"/>
                <a:satOff val="-19108"/>
                <a:lumOff val="177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Officer of the Order of the British Empire (OBE): </a:t>
          </a:r>
          <a:r>
            <a:rPr lang="en-GB" sz="105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Major regional role in any activity, which has been recognised nationally.  </a:t>
          </a:r>
          <a:endParaRPr lang="en-GB" sz="105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020544" y="2209631"/>
        <a:ext cx="2583647" cy="1104815"/>
      </dsp:txXfrm>
    </dsp:sp>
    <dsp:sp modelId="{046706C2-4307-49C5-9EB6-AE815993F031}">
      <dsp:nvSpPr>
        <dsp:cNvPr id="0" name=""/>
        <dsp:cNvSpPr/>
      </dsp:nvSpPr>
      <dsp:spPr>
        <a:xfrm>
          <a:off x="662473" y="3314446"/>
          <a:ext cx="5299788" cy="1104815"/>
        </a:xfrm>
        <a:prstGeom prst="trapezoid">
          <a:avLst>
            <a:gd name="adj" fmla="val 59962"/>
          </a:avLst>
        </a:prstGeom>
        <a:gradFill rotWithShape="0">
          <a:gsLst>
            <a:gs pos="0">
              <a:schemeClr val="accent1">
                <a:shade val="80000"/>
                <a:hueOff val="444420"/>
                <a:satOff val="-28662"/>
                <a:lumOff val="2667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444420"/>
                <a:satOff val="-28662"/>
                <a:lumOff val="2667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444420"/>
                <a:satOff val="-28662"/>
                <a:lumOff val="2667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Member of the Order of the British Empire (MBE): </a:t>
          </a:r>
          <a:r>
            <a:rPr lang="en-GB" sz="105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Significant local achievement or outstanding services to the community.  Also, for being a good role model for a local ‘hands-on’ service.  </a:t>
          </a:r>
          <a:endParaRPr lang="en-GB" sz="105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89936" y="3314446"/>
        <a:ext cx="3444862" cy="1104815"/>
      </dsp:txXfrm>
    </dsp:sp>
    <dsp:sp modelId="{B2B89A61-153C-43E6-8351-492D1A6A6294}">
      <dsp:nvSpPr>
        <dsp:cNvPr id="0" name=""/>
        <dsp:cNvSpPr/>
      </dsp:nvSpPr>
      <dsp:spPr>
        <a:xfrm>
          <a:off x="0" y="4419262"/>
          <a:ext cx="6624736" cy="1104815"/>
        </a:xfrm>
        <a:prstGeom prst="trapezoid">
          <a:avLst>
            <a:gd name="adj" fmla="val 59962"/>
          </a:avLst>
        </a:prstGeom>
        <a:gradFill rotWithShape="0">
          <a:gsLst>
            <a:gs pos="0">
              <a:schemeClr val="accent1">
                <a:shade val="80000"/>
                <a:hueOff val="592560"/>
                <a:satOff val="-38216"/>
                <a:lumOff val="3557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592560"/>
                <a:satOff val="-38216"/>
                <a:lumOff val="3557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592560"/>
                <a:satOff val="-38216"/>
                <a:lumOff val="3557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British Empire Medal (BEM): </a:t>
          </a:r>
          <a:r>
            <a:rPr lang="en-GB" sz="105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Sustained, local contribution or innovative, high-impact work of a relatively short duration, say 3-4 years.  </a:t>
          </a:r>
          <a:endParaRPr lang="en-GB" sz="105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159328" y="4419262"/>
        <a:ext cx="4306078" cy="1104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67675-EE29-414B-807C-67AC6BA2E1CF}">
      <dsp:nvSpPr>
        <dsp:cNvPr id="0" name=""/>
        <dsp:cNvSpPr/>
      </dsp:nvSpPr>
      <dsp:spPr>
        <a:xfrm>
          <a:off x="2573" y="653888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1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Write in plain English and don’t use jargon.</a:t>
          </a:r>
          <a:endParaRPr lang="en-GB" sz="1050" kern="1200" dirty="0"/>
        </a:p>
      </dsp:txBody>
      <dsp:txXfrm>
        <a:off x="2573" y="653888"/>
        <a:ext cx="2041820" cy="1225092"/>
      </dsp:txXfrm>
    </dsp:sp>
    <dsp:sp modelId="{05739BE4-D323-4310-AF9A-01E47201B4B1}">
      <dsp:nvSpPr>
        <dsp:cNvPr id="0" name=""/>
        <dsp:cNvSpPr/>
      </dsp:nvSpPr>
      <dsp:spPr>
        <a:xfrm>
          <a:off x="2248576" y="653888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2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Start with a strong sentence, summarising the overall case.  For example, ‘He made significant changes, saving £100,000 by restructuring the charity’.</a:t>
          </a:r>
          <a:endParaRPr lang="en-GB" sz="1050" kern="1200" dirty="0"/>
        </a:p>
      </dsp:txBody>
      <dsp:txXfrm>
        <a:off x="2248576" y="653888"/>
        <a:ext cx="2041820" cy="1225092"/>
      </dsp:txXfrm>
    </dsp:sp>
    <dsp:sp modelId="{D18A039B-B83D-4671-A38F-A1F677ED2A0C}">
      <dsp:nvSpPr>
        <dsp:cNvPr id="0" name=""/>
        <dsp:cNvSpPr/>
      </dsp:nvSpPr>
      <dsp:spPr>
        <a:xfrm>
          <a:off x="4494579" y="653888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3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Keep it relevant by answering the questions: What was the situation before their involvement? What did they do?  What was the result?</a:t>
          </a:r>
          <a:endParaRPr lang="en-GB" sz="1050" kern="1200" dirty="0"/>
        </a:p>
      </dsp:txBody>
      <dsp:txXfrm>
        <a:off x="4494579" y="653888"/>
        <a:ext cx="2041820" cy="1225092"/>
      </dsp:txXfrm>
    </dsp:sp>
    <dsp:sp modelId="{E006713F-EEC8-4FB2-B489-4CB179340047}">
      <dsp:nvSpPr>
        <dsp:cNvPr id="0" name=""/>
        <dsp:cNvSpPr/>
      </dsp:nvSpPr>
      <dsp:spPr>
        <a:xfrm>
          <a:off x="6740581" y="653888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4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Make sure it is up-to-date; record the last five years’ achievements and impact.</a:t>
          </a:r>
          <a:endParaRPr lang="en-GB" sz="1050" kern="1200" dirty="0"/>
        </a:p>
      </dsp:txBody>
      <dsp:txXfrm>
        <a:off x="6740581" y="653888"/>
        <a:ext cx="2041820" cy="1225092"/>
      </dsp:txXfrm>
    </dsp:sp>
    <dsp:sp modelId="{4F4B85FE-DD7F-40B3-9CD8-19760B51C629}">
      <dsp:nvSpPr>
        <dsp:cNvPr id="0" name=""/>
        <dsp:cNvSpPr/>
      </dsp:nvSpPr>
      <dsp:spPr>
        <a:xfrm>
          <a:off x="2573" y="2083162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5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Don’t include career or school history, it’s not a CV.</a:t>
          </a:r>
          <a:endParaRPr lang="en-GB" sz="1050" kern="1200" dirty="0"/>
        </a:p>
      </dsp:txBody>
      <dsp:txXfrm>
        <a:off x="2573" y="2083162"/>
        <a:ext cx="2041820" cy="1225092"/>
      </dsp:txXfrm>
    </dsp:sp>
    <dsp:sp modelId="{FFE29345-BDCE-452F-A2C4-EC57037B75BD}">
      <dsp:nvSpPr>
        <dsp:cNvPr id="0" name=""/>
        <dsp:cNvSpPr/>
      </dsp:nvSpPr>
      <dsp:spPr>
        <a:xfrm>
          <a:off x="2248576" y="2083162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6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Use no more than three recent examples.</a:t>
          </a:r>
          <a:endParaRPr lang="en-GB" sz="1050" kern="1200" dirty="0"/>
        </a:p>
      </dsp:txBody>
      <dsp:txXfrm>
        <a:off x="2248576" y="2083162"/>
        <a:ext cx="2041820" cy="1225092"/>
      </dsp:txXfrm>
    </dsp:sp>
    <dsp:sp modelId="{F20434EF-C041-49C6-B892-18A018B81779}">
      <dsp:nvSpPr>
        <dsp:cNvPr id="0" name=""/>
        <dsp:cNvSpPr/>
      </dsp:nvSpPr>
      <dsp:spPr>
        <a:xfrm>
          <a:off x="4542602" y="2052694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7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Focus on impact and achievement; back this up with facts and figures.</a:t>
          </a:r>
          <a:endParaRPr lang="en-GB" sz="1050" kern="1200" dirty="0"/>
        </a:p>
      </dsp:txBody>
      <dsp:txXfrm>
        <a:off x="4542602" y="2052694"/>
        <a:ext cx="2041820" cy="1225092"/>
      </dsp:txXfrm>
    </dsp:sp>
    <dsp:sp modelId="{C09D20EF-9C11-4AEB-BEC8-6FE90861A046}">
      <dsp:nvSpPr>
        <dsp:cNvPr id="0" name=""/>
        <dsp:cNvSpPr/>
      </dsp:nvSpPr>
      <dsp:spPr>
        <a:xfrm>
          <a:off x="6743155" y="2052694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8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Explain how they have made a contribution beyond what would be expected of their paid role.</a:t>
          </a:r>
          <a:endParaRPr lang="en-GB" sz="1050" kern="1200" dirty="0"/>
        </a:p>
      </dsp:txBody>
      <dsp:txXfrm>
        <a:off x="6743155" y="2052694"/>
        <a:ext cx="2041820" cy="1225092"/>
      </dsp:txXfrm>
    </dsp:sp>
    <dsp:sp modelId="{304E3A4A-FC34-42A9-AB40-B8BF9C501778}">
      <dsp:nvSpPr>
        <dsp:cNvPr id="0" name=""/>
        <dsp:cNvSpPr/>
      </dsp:nvSpPr>
      <dsp:spPr>
        <a:xfrm>
          <a:off x="2248576" y="3512437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9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Make it interesting.</a:t>
          </a:r>
          <a:endParaRPr lang="en-GB" sz="1050" kern="1200" dirty="0"/>
        </a:p>
      </dsp:txBody>
      <dsp:txXfrm>
        <a:off x="2248576" y="3512437"/>
        <a:ext cx="2041820" cy="1225092"/>
      </dsp:txXfrm>
    </dsp:sp>
    <dsp:sp modelId="{9CA694ED-8EF8-47DB-82A8-3654C054EB17}">
      <dsp:nvSpPr>
        <dsp:cNvPr id="0" name=""/>
        <dsp:cNvSpPr/>
      </dsp:nvSpPr>
      <dsp:spPr>
        <a:xfrm>
          <a:off x="4494579" y="3512437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smtClean="0"/>
            <a:t>10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smtClean="0"/>
            <a:t>The </a:t>
          </a:r>
          <a:r>
            <a:rPr lang="en-GB" sz="1050" kern="1200" dirty="0" smtClean="0"/>
            <a:t>whole form (including the information boxes) must fit on one A4 page</a:t>
          </a:r>
          <a:endParaRPr lang="en-GB" sz="1050" kern="1200" dirty="0"/>
        </a:p>
      </dsp:txBody>
      <dsp:txXfrm>
        <a:off x="4494579" y="3512437"/>
        <a:ext cx="2041820" cy="1225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00" y="1838134"/>
            <a:ext cx="9126934" cy="1225620"/>
          </a:xfrm>
        </p:spPr>
        <p:txBody>
          <a:bodyPr anchor="t">
            <a:normAutofit/>
          </a:bodyPr>
          <a:lstStyle>
            <a:lvl1pPr algn="l"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00" y="3134134"/>
            <a:ext cx="9126934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1200" y="6336001"/>
            <a:ext cx="2404269" cy="2952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[Date]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6791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368" y="1825625"/>
            <a:ext cx="904986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43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01" y="972000"/>
            <a:ext cx="9050029" cy="7096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01" y="2353735"/>
            <a:ext cx="9050029" cy="382322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21201" y="1704860"/>
            <a:ext cx="9050029" cy="457200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</a:lstStyle>
          <a:p>
            <a:pPr lvl="0"/>
            <a:r>
              <a:rPr lang="en-US" smtClean="0"/>
              <a:t>Click to type Subtitle</a:t>
            </a:r>
          </a:p>
        </p:txBody>
      </p:sp>
    </p:spTree>
    <p:extLst>
      <p:ext uri="{BB962C8B-B14F-4D97-AF65-F5344CB8AC3E}">
        <p14:creationId xmlns:p14="http://schemas.microsoft.com/office/powerpoint/2010/main" val="247347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00" y="972000"/>
            <a:ext cx="9049861" cy="7096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200" y="1825625"/>
            <a:ext cx="44577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2" y="1825625"/>
            <a:ext cx="4456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704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01" y="981286"/>
            <a:ext cx="9050029" cy="6916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200" y="1687859"/>
            <a:ext cx="4457700" cy="486169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200" y="2505075"/>
            <a:ext cx="44577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5401" y="1687859"/>
            <a:ext cx="4455829" cy="486169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4563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14020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587" y="1017720"/>
            <a:ext cx="6618148" cy="63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2336" y="1160464"/>
            <a:ext cx="2125380" cy="5029201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 sz="1350">
                <a:solidFill>
                  <a:srgbClr val="133370"/>
                </a:solidFill>
              </a:defRPr>
            </a:lvl2pPr>
            <a:lvl3pPr>
              <a:defRPr sz="1350">
                <a:solidFill>
                  <a:srgbClr val="133370"/>
                </a:solidFill>
              </a:defRPr>
            </a:lvl3pPr>
            <a:lvl4pPr>
              <a:defRPr sz="1350">
                <a:solidFill>
                  <a:srgbClr val="133370"/>
                </a:solidFill>
              </a:defRPr>
            </a:lvl4pPr>
            <a:lvl5pPr>
              <a:defRPr sz="1350">
                <a:solidFill>
                  <a:srgbClr val="133370"/>
                </a:solidFill>
              </a:defRPr>
            </a:lvl5pPr>
          </a:lstStyle>
          <a:p>
            <a:pPr lvl="0"/>
            <a:r>
              <a:rPr lang="en-GB" dirty="0" smtClean="0"/>
              <a:t>Optional sidebar. Use for key messages for each slide. NOTE: Please use for all BEIS Board / Committee </a:t>
            </a:r>
            <a:r>
              <a:rPr lang="en-GB" dirty="0" err="1" smtClean="0"/>
              <a:t>slidepacks</a:t>
            </a:r>
            <a:r>
              <a:rPr lang="en-GB" dirty="0" smtClean="0"/>
              <a:t>. Sidebar should be in same position on all slides and same width. Length can vary.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71624" y="2316481"/>
            <a:ext cx="6616116" cy="38731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69013" y="1685608"/>
            <a:ext cx="6618114" cy="442912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738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de Bar without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400" y="1017720"/>
            <a:ext cx="6614400" cy="63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3800" y="1160462"/>
            <a:ext cx="2125500" cy="5029202"/>
          </a:xfrm>
          <a:ln w="19050">
            <a:solidFill>
              <a:srgbClr val="009FE3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 sz="1350">
                <a:solidFill>
                  <a:srgbClr val="133370"/>
                </a:solidFill>
              </a:defRPr>
            </a:lvl2pPr>
            <a:lvl3pPr>
              <a:defRPr sz="1350">
                <a:solidFill>
                  <a:srgbClr val="133370"/>
                </a:solidFill>
              </a:defRPr>
            </a:lvl3pPr>
            <a:lvl4pPr>
              <a:defRPr sz="1350">
                <a:solidFill>
                  <a:srgbClr val="133370"/>
                </a:solidFill>
              </a:defRPr>
            </a:lvl4pPr>
            <a:lvl5pPr>
              <a:defRPr sz="1350">
                <a:solidFill>
                  <a:srgbClr val="133370"/>
                </a:solidFill>
              </a:defRPr>
            </a:lvl5pPr>
          </a:lstStyle>
          <a:p>
            <a:pPr lvl="0"/>
            <a:r>
              <a:rPr lang="en-GB" dirty="0" smtClean="0"/>
              <a:t>Optional sidebar. Use for key messages for each slide. NOTE: Please use for all BEIS Board / Committee </a:t>
            </a:r>
            <a:r>
              <a:rPr lang="en-GB" dirty="0" err="1" smtClean="0"/>
              <a:t>slidepacks</a:t>
            </a:r>
            <a:r>
              <a:rPr lang="en-GB" dirty="0" smtClean="0"/>
              <a:t>. Sidebar should be in same position on all slides and same width. Length can vary.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70400" y="1701800"/>
            <a:ext cx="6614400" cy="44878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248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ject Only (Use for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07340" y="1765300"/>
            <a:ext cx="8963890" cy="4368800"/>
          </a:xfrm>
          <a:ln w="19050">
            <a:solidFill>
              <a:srgbClr val="009FE3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286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ject Only (Use for Images)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68" y="972000"/>
            <a:ext cx="9062385" cy="7096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11811" y="1765300"/>
            <a:ext cx="8972267" cy="43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977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panding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29695" y="1160463"/>
            <a:ext cx="8954383" cy="4973637"/>
          </a:xfrm>
          <a:ln w="19050">
            <a:solidFill>
              <a:schemeClr val="bg2"/>
            </a:solidFill>
          </a:ln>
        </p:spPr>
        <p:txBody>
          <a:bodyPr lIns="324000" tIns="324000" rIns="324000" bIns="216000"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Expanding Box. Click to add text. Box should be resized to fit text.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12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6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00" y="1838134"/>
            <a:ext cx="9126934" cy="1225620"/>
          </a:xfrm>
        </p:spPr>
        <p:txBody>
          <a:bodyPr anchor="t">
            <a:normAutofit/>
          </a:bodyPr>
          <a:lstStyle>
            <a:lvl1pPr algn="l"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00" y="3134134"/>
            <a:ext cx="9126934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1200" y="6336001"/>
            <a:ext cx="2404269" cy="2952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[Date]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4031063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11981" y="6416082"/>
            <a:ext cx="368896" cy="203596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ctr">
              <a:defRPr sz="1000" b="1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33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00" y="1838134"/>
            <a:ext cx="9126934" cy="1225620"/>
          </a:xfrm>
        </p:spPr>
        <p:txBody>
          <a:bodyPr anchor="t">
            <a:normAutofit/>
          </a:bodyPr>
          <a:lstStyle>
            <a:lvl1pPr algn="l"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00" y="3134134"/>
            <a:ext cx="9126934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1200" y="6336001"/>
            <a:ext cx="2404269" cy="2952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[Date]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29986136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00" y="1838134"/>
            <a:ext cx="9126934" cy="1225620"/>
          </a:xfrm>
        </p:spPr>
        <p:txBody>
          <a:bodyPr anchor="t">
            <a:normAutofit/>
          </a:bodyPr>
          <a:lstStyle>
            <a:lvl1pPr algn="l"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00" y="3134134"/>
            <a:ext cx="9126934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1200" y="6336001"/>
            <a:ext cx="2404269" cy="2952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[Date]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26141886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00" y="1838134"/>
            <a:ext cx="9126934" cy="1225620"/>
          </a:xfrm>
        </p:spPr>
        <p:txBody>
          <a:bodyPr anchor="t">
            <a:normAutofit/>
          </a:bodyPr>
          <a:lstStyle>
            <a:lvl1pPr algn="l"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00" y="3134134"/>
            <a:ext cx="9126934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1200" y="6336001"/>
            <a:ext cx="2404269" cy="2952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[Date]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20934476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00" y="1838134"/>
            <a:ext cx="9126934" cy="1225620"/>
          </a:xfrm>
        </p:spPr>
        <p:txBody>
          <a:bodyPr anchor="t">
            <a:normAutofit/>
          </a:bodyPr>
          <a:lstStyle>
            <a:lvl1pPr algn="l"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00" y="3134134"/>
            <a:ext cx="9126934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1200" y="6336001"/>
            <a:ext cx="2404269" cy="2952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[Date]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37071771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00" y="1838134"/>
            <a:ext cx="9126934" cy="1225620"/>
          </a:xfrm>
        </p:spPr>
        <p:txBody>
          <a:bodyPr anchor="t">
            <a:normAutofit/>
          </a:bodyPr>
          <a:lstStyle>
            <a:lvl1pPr algn="l"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00" y="3134134"/>
            <a:ext cx="9126934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1200" y="6336001"/>
            <a:ext cx="2404269" cy="2952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[Date]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19052314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00" y="1838134"/>
            <a:ext cx="9126934" cy="1225620"/>
          </a:xfrm>
        </p:spPr>
        <p:txBody>
          <a:bodyPr anchor="t">
            <a:normAutofit/>
          </a:bodyPr>
          <a:lstStyle>
            <a:lvl1pPr algn="l"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00" y="3134134"/>
            <a:ext cx="9126934" cy="9211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21200" y="6336001"/>
            <a:ext cx="2404269" cy="2952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[Date]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18318825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01" y="1839600"/>
            <a:ext cx="9126935" cy="1227600"/>
          </a:xfrm>
        </p:spPr>
        <p:txBody>
          <a:bodyPr anchor="t">
            <a:noAutofit/>
          </a:bodyPr>
          <a:lstStyle>
            <a:lvl1pPr>
              <a:defRPr sz="4200" cap="all" baseline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600"/>
            <a:ext cx="5283658" cy="274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1"/>
            <a:ext cx="9906000" cy="216130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165755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1368" y="972000"/>
            <a:ext cx="9049861" cy="709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368" y="1825625"/>
            <a:ext cx="90498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809" y="6517880"/>
            <a:ext cx="6180931" cy="203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11981" y="6416082"/>
            <a:ext cx="368896" cy="203596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ctr">
              <a:defRPr sz="1000" b="1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54CB0E-1A92-43D2-B5ED-FE98F63B034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9039212" y="6376200"/>
            <a:ext cx="328725" cy="288725"/>
          </a:xfrm>
          <a:prstGeom prst="ellipse">
            <a:avLst/>
          </a:prstGeom>
          <a:noFill/>
          <a:ln w="19050"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 flipH="1">
            <a:off x="540013" y="6520562"/>
            <a:ext cx="8499199" cy="0"/>
          </a:xfrm>
          <a:prstGeom prst="line">
            <a:avLst/>
          </a:prstGeom>
          <a:ln w="1905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1" y="291300"/>
            <a:ext cx="5283658" cy="2743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71269" y="184152"/>
            <a:ext cx="2099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133370"/>
                </a:solidFill>
                <a:cs typeface="Arial" panose="020B0604020202020204" pitchFamily="34" charset="0"/>
              </a:rPr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160476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33370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3370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3370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3370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3370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11" Type="http://schemas.openxmlformats.org/officeDocument/2006/relationships/image" Target="../media/image14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3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Diagram 46"/>
          <p:cNvGraphicFramePr/>
          <p:nvPr>
            <p:extLst>
              <p:ext uri="{D42A27DB-BD31-4B8C-83A1-F6EECF244321}">
                <p14:modId xmlns:p14="http://schemas.microsoft.com/office/powerpoint/2010/main" val="2051606894"/>
              </p:ext>
            </p:extLst>
          </p:nvPr>
        </p:nvGraphicFramePr>
        <p:xfrm>
          <a:off x="560512" y="873894"/>
          <a:ext cx="6624736" cy="5524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539973" y="900088"/>
            <a:ext cx="8534400" cy="895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 sz="1400" b="1" dirty="0" smtClean="0">
                <a:latin typeface="Calibri" pitchFamily="34" charset="0"/>
                <a:cs typeface="Calibri" pitchFamily="34" charset="0"/>
              </a:rPr>
              <a:t>HONOURS</a:t>
            </a: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560512" y="1212304"/>
            <a:ext cx="8534400" cy="4953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3337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337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337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337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337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en-US" sz="1400" b="1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US" alt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400" b="1" dirty="0" smtClean="0">
                <a:latin typeface="Calibri" pitchFamily="34" charset="0"/>
                <a:cs typeface="Calibri" pitchFamily="34" charset="0"/>
              </a:rPr>
              <a:t>different</a:t>
            </a:r>
            <a:r>
              <a:rPr lang="en-US" alt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400" b="1" dirty="0" smtClean="0">
                <a:latin typeface="Calibri" pitchFamily="34" charset="0"/>
                <a:cs typeface="Calibri" pitchFamily="34" charset="0"/>
              </a:rPr>
              <a:t>levels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25008" y="1123727"/>
            <a:ext cx="3528392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Dame Natalie Massenet DBE,  Internet Entrepreneur and Founder, Net-A Porter Group.  For services to Fashion and Retail Industries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7016" y="2024698"/>
            <a:ext cx="3656012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 Nina </a:t>
            </a:r>
            <a:r>
              <a:rPr lang="en-GB" sz="105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Skorupska</a:t>
            </a: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CBE</a:t>
            </a:r>
          </a:p>
          <a:p>
            <a:pPr>
              <a:spcAft>
                <a:spcPts val="0"/>
              </a:spcAft>
              <a:defRPr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Chief Executive, Renewable Energy Association and Non Executive Director, Women in Science and Engineering Campaign. F or services to Renewables and Gender Equality in the Energy Industry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01072" y="3232125"/>
            <a:ext cx="324085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Joel Blake OBE</a:t>
            </a:r>
          </a:p>
          <a:p>
            <a:pPr>
              <a:defRPr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Founder, Cultiv8 and Co-founder, HOT500.  For services to Business Support and Enterprise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93160" y="4365104"/>
            <a:ext cx="237619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Angus </a:t>
            </a:r>
            <a:r>
              <a:rPr lang="en-GB" sz="105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Cundey</a:t>
            </a: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MBE, Chairman, Henry Poole &amp; Co.  For services to the Bespoke Tailoring Trade and Tailor Charities 	</a:t>
            </a:r>
          </a:p>
        </p:txBody>
      </p:sp>
      <p:pic>
        <p:nvPicPr>
          <p:cNvPr id="53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028" y="1027564"/>
            <a:ext cx="1144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354" y="4383630"/>
            <a:ext cx="830262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178" y="1916832"/>
            <a:ext cx="96043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041" y="3179738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7041233" y="5516215"/>
            <a:ext cx="197805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Harry </a:t>
            </a:r>
            <a:r>
              <a:rPr lang="en-GB" sz="105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Parkes</a:t>
            </a: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BEM</a:t>
            </a:r>
          </a:p>
          <a:p>
            <a:pPr>
              <a:defRPr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services to the Bevin Boys and wartime service recognition</a:t>
            </a:r>
          </a:p>
        </p:txBody>
      </p:sp>
      <p:pic>
        <p:nvPicPr>
          <p:cNvPr id="59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779" y="5445224"/>
            <a:ext cx="8588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7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2C77"/>
                </a:solidFill>
              </a:rPr>
              <a:t>Footer text</a:t>
            </a:r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54CB0E-1A92-43D2-B5ED-FE98F63B0344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31953419"/>
              </p:ext>
            </p:extLst>
          </p:nvPr>
        </p:nvGraphicFramePr>
        <p:xfrm>
          <a:off x="704528" y="1268760"/>
          <a:ext cx="8784976" cy="5391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" y="692696"/>
            <a:ext cx="990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 b="1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b="1"/>
              <a:t>TOP 10 TIPS FOR WRITING A CITATION</a:t>
            </a:r>
          </a:p>
        </p:txBody>
      </p:sp>
    </p:spTree>
    <p:extLst>
      <p:ext uri="{BB962C8B-B14F-4D97-AF65-F5344CB8AC3E}">
        <p14:creationId xmlns:p14="http://schemas.microsoft.com/office/powerpoint/2010/main" val="4093951616"/>
      </p:ext>
    </p:extLst>
  </p:cSld>
  <p:clrMapOvr>
    <a:masterClrMapping/>
  </p:clrMapOvr>
</p:sld>
</file>

<file path=ppt/theme/theme1.xml><?xml version="1.0" encoding="utf-8"?>
<a:theme xmlns:a="http://schemas.openxmlformats.org/drawingml/2006/main" name="6-1268_DECC_PowerPoint_Template_Narrow_Logo_Standard_Size_220216">
  <a:themeElements>
    <a:clrScheme name="DECC Colours">
      <a:dk1>
        <a:srgbClr val="002C77"/>
      </a:dk1>
      <a:lt1>
        <a:sysClr val="window" lastClr="FFFFFF"/>
      </a:lt1>
      <a:dk2>
        <a:srgbClr val="000000"/>
      </a:dk2>
      <a:lt2>
        <a:srgbClr val="009FDA"/>
      </a:lt2>
      <a:accent1>
        <a:srgbClr val="009FDA"/>
      </a:accent1>
      <a:accent2>
        <a:srgbClr val="E26EB2"/>
      </a:accent2>
      <a:accent3>
        <a:srgbClr val="69BE28"/>
      </a:accent3>
      <a:accent4>
        <a:srgbClr val="B382C7"/>
      </a:accent4>
      <a:accent5>
        <a:srgbClr val="FFD000"/>
      </a:accent5>
      <a:accent6>
        <a:srgbClr val="AEA79F"/>
      </a:accent6>
      <a:hlink>
        <a:srgbClr val="0070C0"/>
      </a:hlink>
      <a:folHlink>
        <a:srgbClr val="954F72"/>
      </a:folHlink>
    </a:clrScheme>
    <a:fontScheme name="DECC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arrow Logo Standard" id="{B4FABEA1-928A-459E-9410-5FC99EB5D10B}" vid="{3CB7C7D0-5654-4158-8F8E-5A4EBF4B90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417</Words>
  <Application>Microsoft Office PowerPoint</Application>
  <PresentationFormat>A4 Paper (210x297 mm)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6-1268_DECC_PowerPoint_Template_Narrow_Logo_Standard_Size_220216</vt:lpstr>
      <vt:lpstr>PowerPoint Presentation</vt:lpstr>
      <vt:lpstr>PowerPoint Presentation</vt:lpstr>
    </vt:vector>
  </TitlesOfParts>
  <Company>BIS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Visser Fiona (UKTI SRM)</dc:creator>
  <cp:lastModifiedBy>Hitch Beryl (MPST MIN)</cp:lastModifiedBy>
  <cp:revision>6</cp:revision>
  <dcterms:created xsi:type="dcterms:W3CDTF">2016-08-16T13:42:43Z</dcterms:created>
  <dcterms:modified xsi:type="dcterms:W3CDTF">2017-03-14T10:57:31Z</dcterms:modified>
</cp:coreProperties>
</file>